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27" r:id="rId2"/>
    <p:sldId id="259" r:id="rId3"/>
    <p:sldId id="333" r:id="rId4"/>
    <p:sldId id="343" r:id="rId5"/>
    <p:sldId id="340" r:id="rId6"/>
    <p:sldId id="301" r:id="rId7"/>
    <p:sldId id="342" r:id="rId8"/>
    <p:sldId id="339" r:id="rId9"/>
    <p:sldId id="338" r:id="rId10"/>
    <p:sldId id="344" r:id="rId11"/>
    <p:sldId id="319" r:id="rId12"/>
  </p:sldIdLst>
  <p:sldSz cx="14630400" cy="8229600"/>
  <p:notesSz cx="8229600" cy="14630400"/>
  <p:embeddedFontLst>
    <p:embeddedFont>
      <p:font typeface="Roboto Slab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B5C"/>
    <a:srgbClr val="0F1225"/>
    <a:srgbClr val="3C3C3A"/>
    <a:srgbClr val="042352"/>
    <a:srgbClr val="9BD7E6"/>
    <a:srgbClr val="008A3C"/>
    <a:srgbClr val="3D3D42"/>
    <a:srgbClr val="0C1033"/>
    <a:srgbClr val="1F2639"/>
    <a:srgbClr val="202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20" autoAdjust="0"/>
    <p:restoredTop sz="92895" autoAdjust="0"/>
  </p:normalViewPr>
  <p:slideViewPr>
    <p:cSldViewPr snapToGrid="0" snapToObjects="1">
      <p:cViewPr>
        <p:scale>
          <a:sx n="93" d="100"/>
          <a:sy n="93" d="100"/>
        </p:scale>
        <p:origin x="-120" y="-19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1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21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53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91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1300" y="-9000"/>
            <a:ext cx="14589100" cy="8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2;p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159334" y="2862460"/>
            <a:ext cx="4747215" cy="113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grpSp>
        <p:nvGrpSpPr>
          <p:cNvPr id="4" name="Grupo 3"/>
          <p:cNvGrpSpPr/>
          <p:nvPr userDrawn="1"/>
        </p:nvGrpSpPr>
        <p:grpSpPr>
          <a:xfrm flipH="1">
            <a:off x="0" y="-52993"/>
            <a:ext cx="14630400" cy="8335587"/>
            <a:chOff x="0" y="-52994"/>
            <a:chExt cx="14651182" cy="8335587"/>
          </a:xfrm>
        </p:grpSpPr>
        <p:sp>
          <p:nvSpPr>
            <p:cNvPr id="5" name="Shape 0"/>
            <p:cNvSpPr/>
            <p:nvPr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rgbClr val="171B21"/>
            </a:solidFill>
            <a:ln/>
          </p:spPr>
        </p:sp>
        <p:sp>
          <p:nvSpPr>
            <p:cNvPr id="6" name="Shape 1"/>
            <p:cNvSpPr/>
            <p:nvPr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rgbClr val="202733"/>
            </a:solidFill>
            <a:ln/>
          </p:spPr>
        </p:sp>
        <p:pic>
          <p:nvPicPr>
            <p:cNvPr id="7" name="Google Shape;100;p2"/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-52994"/>
              <a:ext cx="14651182" cy="8335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2;p2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093" y="7317436"/>
              <a:ext cx="2128477" cy="513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1;p1"/>
            <p:cNvPicPr preferRelativeResize="0"/>
            <p:nvPr userDrawn="1"/>
          </p:nvPicPr>
          <p:blipFill rotWithShape="1">
            <a:blip r:embed="rId4">
              <a:alphaModFix/>
            </a:blip>
            <a:srcRect r="82945"/>
            <a:stretch/>
          </p:blipFill>
          <p:spPr>
            <a:xfrm>
              <a:off x="0" y="-52994"/>
              <a:ext cx="2766951" cy="83355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102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184648" y="380267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10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21921" y="-68580"/>
            <a:ext cx="14752321" cy="829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10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21921" y="-68580"/>
            <a:ext cx="14752321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1;p9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962399" y="3295832"/>
            <a:ext cx="6107876" cy="15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91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1300" y="-9000"/>
            <a:ext cx="14589100" cy="8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2;p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914898" y="4512623"/>
            <a:ext cx="2580809" cy="61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6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91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1300" y="-9000"/>
            <a:ext cx="14589100" cy="82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00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0782" y="-105988"/>
            <a:ext cx="14651182" cy="833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49093" y="7317436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00;p2"/>
          <p:cNvPicPr preferRelativeResize="0"/>
          <p:nvPr userDrawn="1"/>
        </p:nvPicPr>
        <p:blipFill rotWithShape="1">
          <a:blip r:embed="rId2">
            <a:alphaModFix/>
          </a:blip>
          <a:srcRect r="81378"/>
          <a:stretch/>
        </p:blipFill>
        <p:spPr>
          <a:xfrm>
            <a:off x="-20782" y="-1"/>
            <a:ext cx="2728356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9484" y="7469836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00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0782" y="-105988"/>
            <a:ext cx="14651182" cy="833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49093" y="7317436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249093" y="0"/>
            <a:ext cx="13778171" cy="7831280"/>
            <a:chOff x="249093" y="0"/>
            <a:chExt cx="13778171" cy="7831280"/>
          </a:xfrm>
        </p:grpSpPr>
        <p:pic>
          <p:nvPicPr>
            <p:cNvPr id="4" name="Google Shape;100;p2"/>
            <p:cNvPicPr preferRelativeResize="0"/>
            <p:nvPr userDrawn="1"/>
          </p:nvPicPr>
          <p:blipFill rotWithShape="1">
            <a:blip r:embed="rId2">
              <a:alphaModFix/>
            </a:blip>
            <a:srcRect l="18784"/>
            <a:stretch/>
          </p:blipFill>
          <p:spPr>
            <a:xfrm>
              <a:off x="2579451" y="0"/>
              <a:ext cx="11447813" cy="73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02;p2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093" y="7317436"/>
              <a:ext cx="2128477" cy="5138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6625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10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21921" y="-68580"/>
            <a:ext cx="14752321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0;p2"/>
          <p:cNvPicPr preferRelativeResize="0"/>
          <p:nvPr userDrawn="1"/>
        </p:nvPicPr>
        <p:blipFill rotWithShape="1">
          <a:blip r:embed="rId3">
            <a:alphaModFix/>
          </a:blip>
          <a:srcRect l="19676" b="24362"/>
          <a:stretch/>
        </p:blipFill>
        <p:spPr>
          <a:xfrm>
            <a:off x="950026" y="795646"/>
            <a:ext cx="12481083" cy="668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2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7599050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Google Shape;110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21921" y="-68580"/>
            <a:ext cx="14752321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0;p2"/>
          <p:cNvPicPr preferRelativeResize="0"/>
          <p:nvPr userDrawn="1"/>
        </p:nvPicPr>
        <p:blipFill rotWithShape="1">
          <a:blip r:embed="rId3">
            <a:alphaModFix/>
          </a:blip>
          <a:srcRect l="19676" b="24362"/>
          <a:stretch/>
        </p:blipFill>
        <p:spPr>
          <a:xfrm>
            <a:off x="-121921" y="-68579"/>
            <a:ext cx="10025942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2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2063556" y="178387"/>
            <a:ext cx="2128477" cy="51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95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1;p1"/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41300" y="-9000"/>
            <a:ext cx="14589100" cy="8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2;p1"/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6159334" y="2862460"/>
            <a:ext cx="4747215" cy="1133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3" r:id="rId2"/>
    <p:sldLayoutId id="2147483664" r:id="rId3"/>
    <p:sldLayoutId id="2147483650" r:id="rId4"/>
    <p:sldLayoutId id="2147483651" r:id="rId5"/>
    <p:sldLayoutId id="2147483660" r:id="rId6"/>
    <p:sldLayoutId id="2147483661" r:id="rId7"/>
    <p:sldLayoutId id="2147483655" r:id="rId8"/>
    <p:sldLayoutId id="2147483662" r:id="rId9"/>
    <p:sldLayoutId id="2147483653" r:id="rId10"/>
    <p:sldLayoutId id="2147483657" r:id="rId11"/>
    <p:sldLayoutId id="2147483654" r:id="rId12"/>
    <p:sldLayoutId id="2147483658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7679" y="3317049"/>
            <a:ext cx="5201394" cy="138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0"/>
          <p:cNvSpPr/>
          <p:nvPr/>
        </p:nvSpPr>
        <p:spPr>
          <a:xfrm>
            <a:off x="6056412" y="1472887"/>
            <a:ext cx="8039595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00" dirty="0" err="1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Relatório</a:t>
            </a:r>
            <a:r>
              <a:rPr lang="en-US" sz="4400" dirty="0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de </a:t>
            </a:r>
            <a:r>
              <a:rPr lang="en-US" sz="4400" dirty="0" err="1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Gestão</a:t>
            </a:r>
            <a:r>
              <a:rPr lang="en-US" sz="4400" dirty="0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2024 e </a:t>
            </a:r>
          </a:p>
          <a:p>
            <a:pPr marL="0" indent="0" algn="r">
              <a:lnSpc>
                <a:spcPts val="5550"/>
              </a:lnSpc>
              <a:buNone/>
            </a:pPr>
            <a:r>
              <a:rPr lang="en-US" sz="4400" dirty="0" err="1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Previsão</a:t>
            </a:r>
            <a:r>
              <a:rPr lang="en-US" sz="4400" dirty="0">
                <a:solidFill>
                  <a:srgbClr val="76B9FF"/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 Orçamentária 2025</a:t>
            </a:r>
            <a:endParaRPr lang="en-US" sz="4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Google Shape;53;p11">
            <a:extLst>
              <a:ext uri="{FF2B5EF4-FFF2-40B4-BE49-F238E27FC236}">
                <a16:creationId xmlns:a16="http://schemas.microsoft.com/office/drawing/2014/main" xmlns="" id="{A61180E0-DC6A-4856-FF19-618625B4C0F2}"/>
              </a:ext>
            </a:extLst>
          </p:cNvPr>
          <p:cNvSpPr/>
          <p:nvPr/>
        </p:nvSpPr>
        <p:spPr>
          <a:xfrm>
            <a:off x="3135361" y="5098769"/>
            <a:ext cx="7556420" cy="2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90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2200"/>
              <a:buFont typeface="Roboto"/>
              <a:buNone/>
            </a:pPr>
            <a:r>
              <a:rPr lang="en-US" sz="1200" i="0" u="none" strike="noStrike" cap="none" dirty="0" err="1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por</a:t>
            </a:r>
            <a:r>
              <a:rPr lang="en-US" sz="1200" i="0" u="none" strike="noStrike" cap="none" dirty="0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Aldo Bona - </a:t>
            </a:r>
            <a:r>
              <a:rPr lang="en-US" sz="1200" i="0" u="none" strike="noStrike" cap="none" dirty="0" err="1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Secretário</a:t>
            </a:r>
            <a:r>
              <a:rPr lang="en-US" sz="1200" i="0" u="none" strike="noStrike" cap="none" dirty="0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de Estado da </a:t>
            </a:r>
            <a:r>
              <a:rPr lang="en-US" sz="1200" i="0" u="none" strike="noStrike" cap="none" dirty="0" err="1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Ciência</a:t>
            </a:r>
            <a:r>
              <a:rPr lang="en-US" sz="1200" i="0" u="none" strike="noStrike" cap="none" dirty="0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, </a:t>
            </a:r>
            <a:r>
              <a:rPr lang="en-US" sz="1200" i="0" u="none" strike="noStrike" cap="none" dirty="0" err="1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Tecnologia</a:t>
            </a:r>
            <a:r>
              <a:rPr lang="en-US" sz="1200" i="0" u="none" strike="noStrike" cap="none" dirty="0">
                <a:solidFill>
                  <a:srgbClr val="E5E0DF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e Ensino Superior</a:t>
            </a:r>
            <a:endParaRPr sz="1200" i="0" u="none" strike="noStrike" cap="none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4096" y="828886"/>
            <a:ext cx="8435935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800" dirty="0" err="1">
                <a:solidFill>
                  <a:srgbClr val="052B5C"/>
                </a:solidFill>
                <a:latin typeface="Poppins" panose="020B0604020202020204" charset="0"/>
                <a:ea typeface="Roboto Slab" pitchFamily="34" charset="-122"/>
                <a:cs typeface="Poppins" panose="020B0604020202020204" charset="0"/>
              </a:rPr>
              <a:t>Planos</a:t>
            </a:r>
            <a:r>
              <a:rPr lang="en-US" sz="3800" dirty="0">
                <a:solidFill>
                  <a:srgbClr val="052B5C"/>
                </a:solidFill>
                <a:latin typeface="Poppins" panose="020B0604020202020204" charset="0"/>
                <a:ea typeface="Roboto Slab" pitchFamily="34" charset="-122"/>
                <a:cs typeface="Poppins" panose="020B0604020202020204" charset="0"/>
              </a:rPr>
              <a:t> para 2025: </a:t>
            </a:r>
            <a:r>
              <a:rPr lang="en-US" sz="3800" dirty="0" err="1">
                <a:solidFill>
                  <a:srgbClr val="052B5C"/>
                </a:solidFill>
                <a:latin typeface="Poppins" panose="020B0604020202020204" charset="0"/>
                <a:ea typeface="Roboto Slab" pitchFamily="34" charset="-122"/>
                <a:cs typeface="Poppins" panose="020B0604020202020204" charset="0"/>
              </a:rPr>
              <a:t>Resultados</a:t>
            </a:r>
            <a:r>
              <a:rPr lang="en-US" sz="3800" dirty="0">
                <a:solidFill>
                  <a:srgbClr val="052B5C"/>
                </a:solidFill>
                <a:latin typeface="Poppins" panose="020B0604020202020204" charset="0"/>
                <a:ea typeface="Roboto Slab" pitchFamily="34" charset="-122"/>
                <a:cs typeface="Poppins" panose="020B0604020202020204" charset="0"/>
              </a:rPr>
              <a:t> e </a:t>
            </a:r>
            <a:r>
              <a:rPr lang="en-US" sz="3800" dirty="0" err="1">
                <a:solidFill>
                  <a:srgbClr val="052B5C"/>
                </a:solidFill>
                <a:latin typeface="Poppins" panose="020B0604020202020204" charset="0"/>
                <a:ea typeface="Roboto Slab" pitchFamily="34" charset="-122"/>
                <a:cs typeface="Poppins" panose="020B0604020202020204" charset="0"/>
              </a:rPr>
              <a:t>Conquistas</a:t>
            </a:r>
            <a:endParaRPr lang="en-US" sz="3800" dirty="0">
              <a:solidFill>
                <a:srgbClr val="052B5C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7138" y="1624073"/>
            <a:ext cx="98455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Foco na Modernização: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Transformação digital da UEF.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Avanço na gestão de dados.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Otimização das iniciativas governamentais.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Melhorar a divulgação das ações financiadas com recursos de CT&amp;I.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Ações em Andamento: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Medidas de Governança de Dados.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Parceria com a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Celepar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para desenvolvimento de um novo sistema de gestão de recursos do Fundo Paraná.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Colaboração com a SECOM para aprimorar a comunicação das ações financiadas pelo Fundo Paraná.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cDMgmLzlItLIZqvtgl61uefx9d6IyBTwxdxwKhn13TviX91GY2Qud04kvbbwZjiIo2YLDL9Jj2LjvSyc7GpIyco8_ZHqgzEyFdDdz-S42E58mWBO45CmVee3LX-kctfH0glnwHRsnsRP1DfW-Q9h8=s2048?key=wsISyD3KmWtjtqVpLxhc1Y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rt.googleusercontent.com/slidesz/AGV_vUfG1r5V74xhPqgxMT1tz_BdSuFqjAluzf_PgZJssamMVx3Wl-kSMY70tpXJi8PhOcYzA2l1Ke-6xsHCiICIFDsPqS0octa1Y-opVvM-ISqUwLU8CK9rZKHhlye8ZcTzYJ473bVu9Tzi4FItcHwgDg=s2048?key=wsISyD3KmWtjtqVpLxhc1Y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3288630"/>
            <a:ext cx="6931025" cy="16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51;p18"/>
          <p:cNvSpPr/>
          <p:nvPr/>
        </p:nvSpPr>
        <p:spPr>
          <a:xfrm>
            <a:off x="5796467" y="5470563"/>
            <a:ext cx="2753767" cy="133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200"/>
              <a:buFont typeface="Poppins"/>
              <a:buNone/>
            </a:pPr>
            <a:r>
              <a:rPr lang="en-US" sz="4200" b="0" i="0" u="none" strike="noStrike" cap="none" dirty="0" err="1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Obrigado</a:t>
            </a:r>
            <a:r>
              <a:rPr lang="en-US" sz="4200" b="0" i="0" u="none" strike="noStrike" cap="none" dirty="0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42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73747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589" y="606504"/>
            <a:ext cx="8435935" cy="636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40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Gestão2024: </a:t>
            </a:r>
            <a:r>
              <a:rPr lang="en-US" sz="40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Resultados</a:t>
            </a:r>
            <a:r>
              <a:rPr lang="en-US" sz="40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 </a:t>
            </a:r>
            <a:r>
              <a:rPr lang="en-US" sz="400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Conquistas</a:t>
            </a:r>
            <a:endParaRPr lang="en-US" sz="4000" dirty="0"/>
          </a:p>
        </p:txBody>
      </p:sp>
      <p:sp>
        <p:nvSpPr>
          <p:cNvPr id="3" name="Retângulo 2"/>
          <p:cNvSpPr/>
          <p:nvPr/>
        </p:nvSpPr>
        <p:spPr>
          <a:xfrm>
            <a:off x="606057" y="1359614"/>
            <a:ext cx="111960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Em 2024, a Unidade Executiva do Fundo Paraná (UEF) mais uma vez geriu com sucesso os recursos destinados a investimentos em Ciência, Tecnologia e Inovação (CT&amp;I). </a:t>
            </a:r>
          </a:p>
          <a:p>
            <a:endParaRPr lang="pt-BR" sz="2800" dirty="0"/>
          </a:p>
          <a:p>
            <a:r>
              <a:rPr lang="pt-BR" sz="2800" dirty="0"/>
              <a:t>Alcançamos marcos importantes, como a implementação do projeto AGEUNI, que superou entraves burocráticos e regulatórios, demonstrando nossa capacidade de adaptação e inovação.</a:t>
            </a:r>
          </a:p>
          <a:p>
            <a:endParaRPr lang="pt-BR" sz="2700" dirty="0"/>
          </a:p>
          <a:p>
            <a:r>
              <a:rPr lang="pt-BR" sz="2700" dirty="0"/>
              <a:t>A colaboração ativa na Política Estadual de CT&amp;I 2024-2030, a criação de grupos de trabalho para otimizar a gestão, a promoção de eventos científicos relevantes e o fortalecimento de parcerias com a Procuradoria-Geral do Estado demonstram o compromisso da UEF com o desenvolvimento do setor. </a:t>
            </a:r>
          </a:p>
          <a:p>
            <a:endParaRPr lang="pt-BR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5;p14"/>
          <p:cNvSpPr/>
          <p:nvPr/>
        </p:nvSpPr>
        <p:spPr>
          <a:xfrm>
            <a:off x="9197248" y="3732570"/>
            <a:ext cx="4159362" cy="33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150"/>
              <a:buFont typeface="Roboto"/>
              <a:buNone/>
            </a:pPr>
            <a:r>
              <a:rPr lang="en-US" sz="1200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P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rojetos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que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receberam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recursos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em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20B0604020202020204" charset="0"/>
                <a:ea typeface="Roboto"/>
                <a:cs typeface="Poppins" panose="020B0604020202020204" charset="0"/>
                <a:sym typeface="Roboto"/>
              </a:rPr>
              <a:t> 2024</a:t>
            </a:r>
            <a:endParaRPr sz="1200" b="0" i="0" u="none" strike="noStrike" cap="none" dirty="0">
              <a:solidFill>
                <a:srgbClr val="3D3D42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5" name="Google Shape;97;p14"/>
          <p:cNvSpPr/>
          <p:nvPr/>
        </p:nvSpPr>
        <p:spPr>
          <a:xfrm>
            <a:off x="11414675" y="5934060"/>
            <a:ext cx="1941935" cy="52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450"/>
              <a:buFont typeface="Poppins"/>
              <a:buNone/>
            </a:pP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Projetos</a:t>
            </a:r>
            <a:r>
              <a:rPr lang="en-US" sz="1200" dirty="0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1200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contratados</a:t>
            </a:r>
            <a:r>
              <a:rPr lang="en-US" sz="1200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200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em</a:t>
            </a:r>
            <a:r>
              <a:rPr lang="en-US" sz="1200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2024</a:t>
            </a:r>
            <a:endParaRPr lang="en-US" sz="1200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450"/>
              <a:buFont typeface="Poppins"/>
              <a:buNone/>
            </a:pPr>
            <a:endParaRPr sz="120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Google Shape;101;p14"/>
          <p:cNvSpPr/>
          <p:nvPr/>
        </p:nvSpPr>
        <p:spPr>
          <a:xfrm>
            <a:off x="8800737" y="5896222"/>
            <a:ext cx="1935985" cy="58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150"/>
              <a:buFont typeface="Roboto"/>
              <a:buNone/>
            </a:pP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Projetos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de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exercícios</a:t>
            </a:r>
            <a:r>
              <a:rPr lang="en-US" sz="12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anteriores</a:t>
            </a:r>
            <a:endParaRPr sz="120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Google Shape;102;p14"/>
          <p:cNvSpPr/>
          <p:nvPr/>
        </p:nvSpPr>
        <p:spPr>
          <a:xfrm>
            <a:off x="2909456" y="6994159"/>
            <a:ext cx="9832768" cy="111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160869"/>
              </a:lnSpc>
              <a:buClr>
                <a:srgbClr val="E5E0DF"/>
              </a:buClr>
              <a:buSzPts val="1150"/>
            </a:pPr>
            <a:r>
              <a:rPr lang="pt-BR" sz="1150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A Unidade Executiva do Fundo Paraná contratou 385 projetos em 2024, além de 360 de anos anteriores, totalizando 745 em execução. Esses projetos receberam R$ 368.045.830 ao longo do ano. Os recursos foram distribuídos entre projetos estratégicos da </a:t>
            </a:r>
            <a:r>
              <a:rPr lang="pt-BR" sz="1150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Seti</a:t>
            </a:r>
            <a:r>
              <a:rPr lang="pt-BR" sz="1150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-UEF e iniciativas do TECPAR, IDR/PR e IPARDES.</a:t>
            </a:r>
            <a:endParaRPr sz="115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Google Shape;147;p16">
            <a:extLst>
              <a:ext uri="{FF2B5EF4-FFF2-40B4-BE49-F238E27FC236}">
                <a16:creationId xmlns:a16="http://schemas.microsoft.com/office/drawing/2014/main" xmlns="" id="{FDB5A209-88DE-7BC8-F4DB-7F85DB069924}"/>
              </a:ext>
            </a:extLst>
          </p:cNvPr>
          <p:cNvSpPr/>
          <p:nvPr/>
        </p:nvSpPr>
        <p:spPr>
          <a:xfrm>
            <a:off x="3045794" y="262096"/>
            <a:ext cx="8349048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"/>
              <a:buNone/>
            </a:pPr>
            <a:r>
              <a:rPr lang="en-US" sz="3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Fundo Paraná </a:t>
            </a:r>
            <a:r>
              <a:rPr lang="en-US" sz="3600" dirty="0" err="1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</a:t>
            </a:r>
            <a:r>
              <a:rPr lang="en-US" sz="3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</a:t>
            </a:r>
            <a:r>
              <a:rPr lang="en-US" sz="3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3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Números</a:t>
            </a:r>
            <a:r>
              <a:rPr lang="en-US" sz="3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- 2024</a:t>
            </a:r>
            <a:endParaRPr sz="360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9134463" y="4553799"/>
            <a:ext cx="1354494" cy="1354494"/>
            <a:chOff x="9491596" y="938659"/>
            <a:chExt cx="1980000" cy="1980000"/>
          </a:xfrm>
        </p:grpSpPr>
        <p:sp>
          <p:nvSpPr>
            <p:cNvPr id="16" name="Google Shape;99;p14"/>
            <p:cNvSpPr/>
            <p:nvPr/>
          </p:nvSpPr>
          <p:spPr>
            <a:xfrm>
              <a:off x="9652598" y="1676537"/>
              <a:ext cx="1657996" cy="4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0DF"/>
                </a:buClr>
                <a:buSzPts val="3800"/>
                <a:buFont typeface="Poppins"/>
                <a:buNone/>
              </a:pPr>
              <a:r>
                <a:rPr lang="en-US" sz="3200" b="0" i="0" u="none" strike="noStrike" cap="none" dirty="0">
                  <a:solidFill>
                    <a:srgbClr val="3D3D42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360</a:t>
              </a:r>
              <a:endParaRPr sz="32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Oval 80" descr="Segunda camada de hierarquia do círculo grande e colorido">
              <a:extLst>
                <a:ext uri="{FF2B5EF4-FFF2-40B4-BE49-F238E27FC236}">
                  <a16:creationId xmlns:a16="http://schemas.microsoft.com/office/drawing/2014/main" xmlns="" id="{44864D6A-CDDD-4D60-8619-C1AD786F3FBA}"/>
                </a:ext>
              </a:extLst>
            </p:cNvPr>
            <p:cNvSpPr/>
            <p:nvPr/>
          </p:nvSpPr>
          <p:spPr>
            <a:xfrm>
              <a:off x="9491596" y="938659"/>
              <a:ext cx="1980000" cy="19800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20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1708396" y="4553799"/>
            <a:ext cx="1354494" cy="1354494"/>
            <a:chOff x="12538662" y="2670374"/>
            <a:chExt cx="1980000" cy="1980000"/>
          </a:xfrm>
        </p:grpSpPr>
        <p:sp>
          <p:nvSpPr>
            <p:cNvPr id="14" name="Google Shape;96;p14"/>
            <p:cNvSpPr/>
            <p:nvPr/>
          </p:nvSpPr>
          <p:spPr>
            <a:xfrm>
              <a:off x="12631854" y="3417074"/>
              <a:ext cx="1793616" cy="4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0DF"/>
                </a:buClr>
                <a:buSzPts val="3800"/>
                <a:buFont typeface="Poppins"/>
                <a:buNone/>
              </a:pPr>
              <a:r>
                <a:rPr lang="en-US" sz="3200" b="0" i="0" u="none" strike="noStrike" cap="none" dirty="0">
                  <a:solidFill>
                    <a:srgbClr val="3D3D42"/>
                  </a:solidFill>
                  <a:latin typeface="Poppins" panose="00000500000000000000" pitchFamily="2" charset="0"/>
                  <a:ea typeface="Poppins"/>
                  <a:cs typeface="Poppins" panose="00000500000000000000" pitchFamily="2" charset="0"/>
                  <a:sym typeface="Poppins"/>
                </a:rPr>
                <a:t>385</a:t>
              </a:r>
              <a:endParaRPr sz="32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Oval 76" descr="Segunda camada de hierarquia do círculo grande e colorido">
              <a:extLst>
                <a:ext uri="{FF2B5EF4-FFF2-40B4-BE49-F238E27FC236}">
                  <a16:creationId xmlns:a16="http://schemas.microsoft.com/office/drawing/2014/main" xmlns="" id="{D8B7D5AE-8D15-48A8-BF79-863756AB2273}"/>
                </a:ext>
              </a:extLst>
            </p:cNvPr>
            <p:cNvSpPr/>
            <p:nvPr/>
          </p:nvSpPr>
          <p:spPr>
            <a:xfrm>
              <a:off x="12538662" y="2670374"/>
              <a:ext cx="1980000" cy="1980000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20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296864" y="2376187"/>
            <a:ext cx="2370813" cy="2405297"/>
            <a:chOff x="4021674" y="2194788"/>
            <a:chExt cx="2718262" cy="2757801"/>
          </a:xfrm>
        </p:grpSpPr>
        <p:sp>
          <p:nvSpPr>
            <p:cNvPr id="23" name="Oval 77" descr="Segunda camada de hierarquia do círculo grande e colorido">
              <a:extLst>
                <a:ext uri="{FF2B5EF4-FFF2-40B4-BE49-F238E27FC236}">
                  <a16:creationId xmlns:a16="http://schemas.microsoft.com/office/drawing/2014/main" xmlns="" id="{A4F69744-BE77-4CA9-862A-54E574EE8336}"/>
                </a:ext>
              </a:extLst>
            </p:cNvPr>
            <p:cNvSpPr/>
            <p:nvPr/>
          </p:nvSpPr>
          <p:spPr>
            <a:xfrm>
              <a:off x="4021674" y="2194788"/>
              <a:ext cx="2718262" cy="2757801"/>
            </a:xfrm>
            <a:prstGeom prst="ellipse">
              <a:avLst/>
            </a:prstGeom>
            <a:solidFill>
              <a:srgbClr val="9BD7E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27" name="Google Shape;93;p14"/>
            <p:cNvSpPr/>
            <p:nvPr/>
          </p:nvSpPr>
          <p:spPr>
            <a:xfrm>
              <a:off x="4266362" y="2895496"/>
              <a:ext cx="2318756" cy="1658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0DF"/>
                </a:buClr>
                <a:buSzPts val="3800"/>
                <a:buFont typeface="Poppins"/>
                <a:buNone/>
              </a:pPr>
              <a:r>
                <a:rPr lang="en-US" sz="4400" b="0" i="0" u="none" strike="noStrike" cap="none" dirty="0">
                  <a:solidFill>
                    <a:srgbClr val="3D3D42"/>
                  </a:solidFill>
                  <a:latin typeface="Poppins"/>
                  <a:ea typeface="Poppins"/>
                  <a:cs typeface="Poppins"/>
                  <a:sym typeface="Poppins"/>
                </a:rPr>
                <a:t>581.65 MI</a:t>
              </a:r>
              <a:endParaRPr sz="4400" b="0" i="0" u="none" strike="noStrike" cap="none" dirty="0">
                <a:solidFill>
                  <a:srgbClr val="3D3D42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0357555" y="1443036"/>
            <a:ext cx="2273857" cy="2306931"/>
            <a:chOff x="4066609" y="2062587"/>
            <a:chExt cx="2718262" cy="2757801"/>
          </a:xfrm>
        </p:grpSpPr>
        <p:sp>
          <p:nvSpPr>
            <p:cNvPr id="30" name="Oval 77" descr="Segunda camada de hierarquia do círculo grande e colorido">
              <a:extLst>
                <a:ext uri="{FF2B5EF4-FFF2-40B4-BE49-F238E27FC236}">
                  <a16:creationId xmlns:a16="http://schemas.microsoft.com/office/drawing/2014/main" xmlns="" id="{A4F69744-BE77-4CA9-862A-54E574EE8336}"/>
                </a:ext>
              </a:extLst>
            </p:cNvPr>
            <p:cNvSpPr/>
            <p:nvPr/>
          </p:nvSpPr>
          <p:spPr>
            <a:xfrm>
              <a:off x="4066609" y="2062587"/>
              <a:ext cx="2718262" cy="2757801"/>
            </a:xfrm>
            <a:prstGeom prst="ellipse">
              <a:avLst/>
            </a:prstGeom>
            <a:solidFill>
              <a:srgbClr val="9BD7E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31" name="Google Shape;93;p14"/>
            <p:cNvSpPr/>
            <p:nvPr/>
          </p:nvSpPr>
          <p:spPr>
            <a:xfrm>
              <a:off x="4266362" y="3178114"/>
              <a:ext cx="2318756" cy="1376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0DF"/>
                </a:buClr>
                <a:buSzPts val="3800"/>
                <a:buFont typeface="Poppins"/>
                <a:buNone/>
              </a:pPr>
              <a:r>
                <a:rPr lang="en-US" sz="4400" b="0" i="0" u="none" strike="noStrike" cap="none" dirty="0">
                  <a:solidFill>
                    <a:srgbClr val="3D3D42"/>
                  </a:solidFill>
                  <a:latin typeface="Poppins"/>
                  <a:ea typeface="Poppins"/>
                  <a:cs typeface="Poppins"/>
                  <a:sym typeface="Poppins"/>
                </a:rPr>
                <a:t>745</a:t>
              </a:r>
            </a:p>
          </p:txBody>
        </p:sp>
      </p:grpSp>
      <p:sp>
        <p:nvSpPr>
          <p:cNvPr id="32" name="Retângulo 31"/>
          <p:cNvSpPr/>
          <p:nvPr/>
        </p:nvSpPr>
        <p:spPr>
          <a:xfrm>
            <a:off x="3330798" y="4756010"/>
            <a:ext cx="4381328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60869"/>
              </a:lnSpc>
              <a:buClr>
                <a:srgbClr val="E5E0DF"/>
              </a:buClr>
              <a:buSzPts val="1150"/>
            </a:pPr>
            <a:r>
              <a:rPr lang="pt-BR" dirty="0">
                <a:solidFill>
                  <a:srgbClr val="1F2639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Total de recursos aplicados em 2024</a:t>
            </a:r>
            <a:endParaRPr lang="pt-BR" dirty="0">
              <a:solidFill>
                <a:srgbClr val="1F263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15"/>
          <p:cNvSpPr/>
          <p:nvPr/>
        </p:nvSpPr>
        <p:spPr>
          <a:xfrm>
            <a:off x="212527" y="522093"/>
            <a:ext cx="9433917" cy="49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3100"/>
              <a:buFont typeface="Poppins"/>
              <a:buNone/>
            </a:pPr>
            <a:r>
              <a:rPr lang="en-US" sz="3100" b="0" i="0" u="none" strike="noStrike" cap="none" dirty="0" err="1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Execução</a:t>
            </a:r>
            <a:r>
              <a:rPr lang="en-US" sz="3100" b="0" i="0" u="none" strike="noStrike" cap="none" dirty="0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00" b="0" i="0" u="none" strike="noStrike" cap="none" dirty="0" err="1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Detalhada</a:t>
            </a:r>
            <a:r>
              <a:rPr lang="en-US" sz="3100" b="0" i="0" u="none" strike="noStrike" cap="none" dirty="0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 do Fundo Paraná </a:t>
            </a:r>
            <a:r>
              <a:rPr lang="en-US" sz="3100" b="0" i="0" u="none" strike="noStrike" cap="none" dirty="0" err="1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100" b="0" i="0" u="none" strike="noStrike" cap="none" dirty="0">
                <a:solidFill>
                  <a:srgbClr val="F2F2F3"/>
                </a:solidFill>
                <a:latin typeface="Poppins"/>
                <a:ea typeface="Poppins"/>
                <a:cs typeface="Poppins"/>
                <a:sym typeface="Poppins"/>
              </a:rPr>
              <a:t> 2024</a:t>
            </a:r>
            <a:endParaRPr sz="3100" b="0" i="0" u="none" strike="noStrike" cap="none" dirty="0"/>
          </a:p>
        </p:txBody>
      </p:sp>
      <p:sp>
        <p:nvSpPr>
          <p:cNvPr id="3" name="Google Shape;102;p14">
            <a:extLst>
              <a:ext uri="{FF2B5EF4-FFF2-40B4-BE49-F238E27FC236}">
                <a16:creationId xmlns:a16="http://schemas.microsoft.com/office/drawing/2014/main" xmlns="" id="{E287DB21-E437-5C58-3234-D327353F3F0C}"/>
              </a:ext>
            </a:extLst>
          </p:cNvPr>
          <p:cNvSpPr/>
          <p:nvPr/>
        </p:nvSpPr>
        <p:spPr>
          <a:xfrm>
            <a:off x="212528" y="5943600"/>
            <a:ext cx="13561726" cy="236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As Ações Orçamentárias, seguem um padrão de classificação de acordo O Plano Plurianual (</a:t>
            </a: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PPA) sendo: Função e </a:t>
            </a:r>
            <a:r>
              <a:rPr lang="pt-BR" sz="1000" kern="100" dirty="0" err="1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Subfunção</a:t>
            </a: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da Unidade Orçamentária, Programas Governamentais e Projeto, Atividades e Operações Especiais (PA) que se enquadram. </a:t>
            </a:r>
          </a:p>
          <a:p>
            <a:pPr algn="just"/>
            <a:r>
              <a:rPr lang="pt-BR" sz="1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No Manual Técnico de Orçamentos do Paraná – 2024, o Fundo Paraná está classificado como: função: 19 Ciência e Tecnologia</a:t>
            </a: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e </a:t>
            </a:r>
            <a:r>
              <a:rPr lang="pt-BR" sz="1000" kern="100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subfunção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: 571 Desenvolvimento Científico nos </a:t>
            </a:r>
            <a:r>
              <a:rPr lang="pt-BR" sz="1000" kern="100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PAs</a:t>
            </a:r>
            <a:r>
              <a:rPr lang="pt-BR" sz="1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: 8152 Gestão Administrativa do Fundo Paraná, 8153 Desenvolvimento da Ciência, Tecnologia e Inovação no Estado do Paraná e 9194 Encargos Especiais Fundo Paraná. 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 valor para a distribuição das cotas previstas na Lei é o previsto no PA 8153, ou seja, o PA 9194 (encargos) e o PA 8152 (administração UEF) não compõem esse valor. 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O contingenciamento foi aplicado no PA 8153 e no PA 8152. 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 orçamento inicial considerou o remanejamento de valores do PA 9194 (R$ 615.590,00) e do PA 8152 (R$ 1.740.420,60) para o PA 8153.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Os valores de crédito são os adiantamentos e/ou remanejamentos de valores da UEF para as instituições e no caso da UEF, são valores não executados por essas instituições que retornaram. 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Valor composto pelo orçamento inicial mais os créditos do ano.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Os valores de débito são os recursos não executados pelas instituições que foram remanejado para a UEF e no caso da UEF são adiantamentos e/ou remanejamentos para outra instituições.  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São os valores finais considerados recebidos por cada entidade e, portanto, o valor real que deveria ter sido executado em 2024.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Valores não empenhados. O valor UEF trata de uma devolução da tomadora e o valor administrativo de uma compra frustrada, devido a intempestividade não foi possível o remanejamento.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Valores e percentuais efetivamente executados (empenhado).</a:t>
            </a:r>
          </a:p>
          <a:p>
            <a:pPr marL="228600" indent="-228600" algn="just">
              <a:buAutoNum type="arabicParenBoth"/>
            </a:pPr>
            <a:r>
              <a:rPr lang="pt-BR" sz="1000" kern="100" dirty="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Percentual de execução individual de cada aplicação.</a:t>
            </a:r>
            <a:endParaRPr lang="pt-BR" sz="10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pt-BR" sz="1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 </a:t>
            </a:r>
          </a:p>
          <a:p>
            <a:pPr marL="0" marR="0" lvl="0" indent="0" algn="just" rtl="0">
              <a:spcBef>
                <a:spcPts val="0"/>
              </a:spcBef>
              <a:buClr>
                <a:srgbClr val="E5E0DF"/>
              </a:buClr>
              <a:buSzPts val="1150"/>
              <a:buFont typeface="Roboto"/>
              <a:buNone/>
            </a:pPr>
            <a:endParaRPr lang="pt-BR" sz="700" b="0" i="0" u="none" strike="noStrike" cap="none" dirty="0">
              <a:solidFill>
                <a:schemeClr val="bg1"/>
              </a:solidFill>
              <a:latin typeface="Poppins" panose="00000500000000000000" pitchFamily="2" charset="0"/>
              <a:ea typeface="Roboto"/>
              <a:cs typeface="Poppins" panose="00000500000000000000" pitchFamily="2" charset="0"/>
              <a:sym typeface="Roboto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7" y="1020727"/>
            <a:ext cx="13561726" cy="47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0;p15"/>
          <p:cNvSpPr/>
          <p:nvPr/>
        </p:nvSpPr>
        <p:spPr>
          <a:xfrm>
            <a:off x="457200" y="1178685"/>
            <a:ext cx="8080744" cy="70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3100"/>
              <a:buFont typeface="Poppins"/>
              <a:buNone/>
            </a:pPr>
            <a:r>
              <a:rPr lang="en-US" sz="360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Execução</a:t>
            </a:r>
            <a:r>
              <a:rPr lang="en-US" sz="360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Financeira</a:t>
            </a:r>
            <a:r>
              <a:rPr lang="en-US" sz="360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2024</a:t>
            </a:r>
            <a:endParaRPr sz="3600" b="0" i="0" u="none" strike="noStrike" cap="none" dirty="0">
              <a:solidFill>
                <a:srgbClr val="052B5C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1962"/>
            <a:ext cx="7921256" cy="399530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57199" y="5896604"/>
            <a:ext cx="8665535" cy="116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Os investimentos do Fundo Paraná em 2024 cumpriram integralmente o percentual constitucional destinado à Ciência e Tecnologia, com aplicação em centenas de projetos distribuídos entre as instituições beneficiárias.</a:t>
            </a:r>
          </a:p>
        </p:txBody>
      </p:sp>
    </p:spTree>
    <p:extLst>
      <p:ext uri="{BB962C8B-B14F-4D97-AF65-F5344CB8AC3E}">
        <p14:creationId xmlns:p14="http://schemas.microsoft.com/office/powerpoint/2010/main" val="252968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;p14">
            <a:extLst>
              <a:ext uri="{FF2B5EF4-FFF2-40B4-BE49-F238E27FC236}">
                <a16:creationId xmlns:a16="http://schemas.microsoft.com/office/drawing/2014/main" xmlns="" id="{792440D2-E671-8C94-7EFF-63E91E14874C}"/>
              </a:ext>
            </a:extLst>
          </p:cNvPr>
          <p:cNvSpPr/>
          <p:nvPr/>
        </p:nvSpPr>
        <p:spPr>
          <a:xfrm>
            <a:off x="1480123" y="851129"/>
            <a:ext cx="9759587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50"/>
              <a:buFont typeface="Poppins"/>
              <a:buNone/>
            </a:pPr>
            <a:r>
              <a:rPr lang="en-US" sz="435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Projetos</a:t>
            </a:r>
            <a:r>
              <a:rPr lang="en-US" sz="435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35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Acompanhados</a:t>
            </a:r>
            <a:r>
              <a:rPr lang="en-US" sz="435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35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435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2024</a:t>
            </a:r>
            <a:endParaRPr sz="4350" b="0" i="0" u="none" strike="noStrike" cap="none" dirty="0">
              <a:solidFill>
                <a:srgbClr val="052B5C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123" y="1699900"/>
            <a:ext cx="8094261" cy="3637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93855F-5E85-5C9E-7867-24781D834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;p14">
            <a:extLst>
              <a:ext uri="{FF2B5EF4-FFF2-40B4-BE49-F238E27FC236}">
                <a16:creationId xmlns:a16="http://schemas.microsoft.com/office/drawing/2014/main" xmlns="" id="{692CFCA1-2442-E1EA-9C84-5ED56E3987E9}"/>
              </a:ext>
            </a:extLst>
          </p:cNvPr>
          <p:cNvSpPr/>
          <p:nvPr/>
        </p:nvSpPr>
        <p:spPr>
          <a:xfrm>
            <a:off x="3511459" y="6539397"/>
            <a:ext cx="8832941" cy="111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150"/>
              <a:buFont typeface="Roboto"/>
              <a:buNone/>
            </a:pP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Demonstrativo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gráfico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da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quantidade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de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projetos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que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receberam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recursos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em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2024,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por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data de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efetivação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do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termo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/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contrato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. Dos 745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projetos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acompanhados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, 360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foram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contratados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em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anos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anteriores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e 385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contrados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</a:t>
            </a:r>
            <a:r>
              <a:rPr lang="en-US" sz="1600" b="0" i="0" u="none" strike="noStrike" cap="none" dirty="0" err="1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em</a:t>
            </a:r>
            <a:r>
              <a:rPr lang="en-US" sz="1600" b="0" i="0" u="none" strike="noStrike" cap="none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 2024.</a:t>
            </a:r>
            <a:endParaRPr sz="160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Google Shape;147;p16">
            <a:extLst>
              <a:ext uri="{FF2B5EF4-FFF2-40B4-BE49-F238E27FC236}">
                <a16:creationId xmlns:a16="http://schemas.microsoft.com/office/drawing/2014/main" xmlns="" id="{E68A5ADE-32A4-9A52-02AB-E2355EB2D778}"/>
              </a:ext>
            </a:extLst>
          </p:cNvPr>
          <p:cNvSpPr/>
          <p:nvPr/>
        </p:nvSpPr>
        <p:spPr>
          <a:xfrm>
            <a:off x="3511459" y="987524"/>
            <a:ext cx="10479137" cy="79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450"/>
              <a:buFont typeface="Poppins"/>
              <a:buNone/>
            </a:pPr>
            <a:r>
              <a:rPr lang="en-US" sz="3200" dirty="0" err="1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Quantidade</a:t>
            </a:r>
            <a:r>
              <a:rPr lang="en-US" sz="3200" dirty="0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de </a:t>
            </a:r>
            <a:r>
              <a:rPr lang="en-US" sz="3200" dirty="0" err="1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Projetos</a:t>
            </a:r>
            <a:r>
              <a:rPr lang="en-US" sz="3200" dirty="0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US" sz="3200" dirty="0" err="1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Executados</a:t>
            </a:r>
            <a:r>
              <a:rPr lang="en-US" sz="3200" dirty="0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</a:t>
            </a:r>
            <a:r>
              <a:rPr lang="en-US" sz="3200" dirty="0" err="1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em</a:t>
            </a:r>
            <a:r>
              <a:rPr lang="en-US" sz="3200" dirty="0">
                <a:solidFill>
                  <a:srgbClr val="052B5C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2024</a:t>
            </a:r>
            <a:endParaRPr sz="3200" b="0" i="0" u="none" strike="noStrike" cap="none" dirty="0">
              <a:solidFill>
                <a:srgbClr val="052B5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58" y="1591251"/>
            <a:ext cx="8067397" cy="47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;p14">
            <a:extLst>
              <a:ext uri="{FF2B5EF4-FFF2-40B4-BE49-F238E27FC236}">
                <a16:creationId xmlns:a16="http://schemas.microsoft.com/office/drawing/2014/main" xmlns="" id="{792440D2-E671-8C94-7EFF-63E91E14874C}"/>
              </a:ext>
            </a:extLst>
          </p:cNvPr>
          <p:cNvSpPr/>
          <p:nvPr/>
        </p:nvSpPr>
        <p:spPr>
          <a:xfrm>
            <a:off x="1372156" y="944361"/>
            <a:ext cx="11161588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50"/>
              <a:buFont typeface="Poppins"/>
              <a:buNone/>
            </a:pPr>
            <a:r>
              <a:rPr lang="en-US" sz="2800" b="0" i="0" u="none" strike="noStrike" cap="none" dirty="0" err="1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Projetos</a:t>
            </a:r>
            <a:r>
              <a:rPr lang="en-US" sz="2800" b="0" i="0" u="none" strike="noStrike" cap="none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2024 - </a:t>
            </a:r>
            <a:r>
              <a:rPr lang="pt-BR" sz="2400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Distribuição de Recursos por Área Prioritária </a:t>
            </a:r>
            <a:endParaRPr lang="pt-BR" sz="2800" dirty="0">
              <a:solidFill>
                <a:srgbClr val="052B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F2F2F3"/>
              </a:buClr>
              <a:buSzPts val="4350"/>
              <a:buFont typeface="Poppins"/>
              <a:buNone/>
            </a:pPr>
            <a:r>
              <a:rPr lang="en-US" sz="2800" dirty="0">
                <a:solidFill>
                  <a:srgbClr val="052B5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800" b="0" i="0" u="none" strike="noStrike" cap="none" dirty="0">
              <a:solidFill>
                <a:srgbClr val="052B5C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A8D0E00-F74B-3CF5-014A-AB1042D63F06}"/>
              </a:ext>
            </a:extLst>
          </p:cNvPr>
          <p:cNvSpPr txBox="1"/>
          <p:nvPr/>
        </p:nvSpPr>
        <p:spPr>
          <a:xfrm>
            <a:off x="1372156" y="5687808"/>
            <a:ext cx="7388816" cy="953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60869"/>
              </a:lnSpc>
              <a:buClr>
                <a:srgbClr val="E5E0DF"/>
              </a:buClr>
              <a:buSzPts val="1150"/>
            </a:pPr>
            <a:r>
              <a:rPr lang="pt-BR" sz="1200" dirty="0">
                <a:solidFill>
                  <a:srgbClr val="3D3D42"/>
                </a:solidFill>
                <a:latin typeface="Poppins" panose="00000500000000000000" pitchFamily="2" charset="0"/>
                <a:ea typeface="Roboto"/>
                <a:cs typeface="Poppins" panose="00000500000000000000" pitchFamily="2" charset="0"/>
                <a:sym typeface="Roboto"/>
              </a:rPr>
              <a:t>O gráfico demonstra como os recursos foram distribuídos entre as diferentes áreas prioritárias, oferecendo um panorama dos investimentos realizados e suas respectivas concentrações.</a:t>
            </a:r>
            <a:endParaRPr lang="pt-BR" sz="1200" b="0" i="0" u="none" strike="noStrike" cap="none" dirty="0">
              <a:solidFill>
                <a:srgbClr val="3D3D42"/>
              </a:solidFill>
              <a:latin typeface="Poppins" panose="00000500000000000000" pitchFamily="2" charset="0"/>
              <a:ea typeface="Roboto"/>
              <a:cs typeface="Poppins" panose="00000500000000000000" pitchFamily="2" charset="0"/>
              <a:sym typeface="Roboto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55" y="1537866"/>
            <a:ext cx="7388817" cy="41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xmlns="" id="{8A8D3A47-7F04-4436-A785-F123D46679F6}"/>
              </a:ext>
            </a:extLst>
          </p:cNvPr>
          <p:cNvSpPr/>
          <p:nvPr/>
        </p:nvSpPr>
        <p:spPr>
          <a:xfrm>
            <a:off x="2948647" y="80712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Roboto Slab" pitchFamily="34" charset="-122"/>
                <a:cs typeface="Poppins" panose="00000500000000000000" pitchFamily="2" charset="0"/>
              </a:rPr>
              <a:t>Previsão Orçamentária do Fundo Paraná 2025</a:t>
            </a:r>
            <a:endParaRPr lang="en-US" sz="4450" dirty="0">
              <a:solidFill>
                <a:schemeClr val="accent1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51B5DC5-930D-4C60-AB90-136DBB82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64"/>
          <a:stretch/>
        </p:blipFill>
        <p:spPr>
          <a:xfrm>
            <a:off x="2948647" y="2376163"/>
            <a:ext cx="11248919" cy="4236510"/>
          </a:xfrm>
          <a:prstGeom prst="rect">
            <a:avLst/>
          </a:prstGeom>
        </p:spPr>
      </p:pic>
      <p:sp>
        <p:nvSpPr>
          <p:cNvPr id="6" name="Google Shape;102;p14">
            <a:extLst>
              <a:ext uri="{FF2B5EF4-FFF2-40B4-BE49-F238E27FC236}">
                <a16:creationId xmlns:a16="http://schemas.microsoft.com/office/drawing/2014/main" xmlns="" id="{E287DB21-E437-5C58-3234-D327353F3F0C}"/>
              </a:ext>
            </a:extLst>
          </p:cNvPr>
          <p:cNvSpPr/>
          <p:nvPr/>
        </p:nvSpPr>
        <p:spPr>
          <a:xfrm>
            <a:off x="2948647" y="6649710"/>
            <a:ext cx="9821055" cy="181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A Divisão das cotas é calculada de acordo com o valor do 8153 Desenvolvimento da Ciência, Tecnologia e Inovação no Estado do Paraná ou seja, o valor total </a:t>
            </a:r>
            <a:r>
              <a:rPr lang="pt-BR" sz="1600" kern="100" dirty="0">
                <a:solidFill>
                  <a:schemeClr val="bg2">
                    <a:lumMod val="50000"/>
                  </a:schemeClr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previsto menos o PA 8152 Gestão Administrativa do Fundo Paraná </a:t>
            </a:r>
            <a:r>
              <a:rPr lang="pt-BR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e o PA 9194 Encargos Especiais Fundo Paraná.  </a:t>
            </a:r>
          </a:p>
          <a:p>
            <a:pPr marL="0" marR="0" lvl="0" indent="0" algn="just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1150"/>
              <a:buFont typeface="Roboto"/>
              <a:buNone/>
            </a:pPr>
            <a:endParaRPr lang="pt-BR" sz="1100" b="0" i="0" u="none" strike="noStrike" cap="none" dirty="0">
              <a:solidFill>
                <a:schemeClr val="bg2">
                  <a:lumMod val="50000"/>
                </a:schemeClr>
              </a:solidFill>
              <a:latin typeface="Poppins" panose="00000500000000000000" pitchFamily="2" charset="0"/>
              <a:ea typeface="Roboto"/>
              <a:cs typeface="Poppins" panose="000005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8236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806</Words>
  <Application>Microsoft Office PowerPoint</Application>
  <PresentationFormat>Personalizar</PresentationFormat>
  <Paragraphs>58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Roboto Slab</vt:lpstr>
      <vt:lpstr>Roboto</vt:lpstr>
      <vt:lpstr>Calibri</vt:lpstr>
      <vt:lpstr>Aptos</vt:lpstr>
      <vt:lpstr>Poppins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Erika Juliana Dmitruk</cp:lastModifiedBy>
  <cp:revision>56</cp:revision>
  <dcterms:created xsi:type="dcterms:W3CDTF">2025-03-05T20:24:10Z</dcterms:created>
  <dcterms:modified xsi:type="dcterms:W3CDTF">2025-03-07T20:31:26Z</dcterms:modified>
</cp:coreProperties>
</file>