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8"/>
  </p:notesMasterIdLst>
  <p:sldIdLst>
    <p:sldId id="256" r:id="rId18"/>
    <p:sldId id="257" r:id="rId19"/>
    <p:sldId id="258" r:id="rId20"/>
    <p:sldId id="259" r:id="rId21"/>
    <p:sldId id="260" r:id="rId22"/>
    <p:sldId id="261" r:id="rId23"/>
    <p:sldId id="262" r:id="rId24"/>
    <p:sldId id="263" r:id="rId25"/>
    <p:sldId id="264" r:id="rId26"/>
    <p:sldId id="265" r:id="rId2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T Rounds Condensed" charset="1" panose="02000506030000020003"/>
      <p:regular r:id="rId10"/>
    </p:embeddedFont>
    <p:embeddedFont>
      <p:font typeface="TT Rounds Condensed Bold" charset="1" panose="02000806030000020003"/>
      <p:regular r:id="rId11"/>
    </p:embeddedFont>
    <p:embeddedFont>
      <p:font typeface="TT Rounds Condensed Italics" charset="1" panose="02000506030000090003"/>
      <p:regular r:id="rId12"/>
    </p:embeddedFont>
    <p:embeddedFont>
      <p:font typeface="TT Rounds Condensed Bold Italics" charset="1" panose="02000806030000090003"/>
      <p:regular r:id="rId13"/>
    </p:embeddedFont>
    <p:embeddedFont>
      <p:font typeface="TT Rounds Condensed Thin" charset="1" panose="02000503020000020003"/>
      <p:regular r:id="rId14"/>
    </p:embeddedFont>
    <p:embeddedFont>
      <p:font typeface="TT Rounds Condensed Thin Italics" charset="1" panose="02000503020000090003"/>
      <p:regular r:id="rId15"/>
    </p:embeddedFont>
    <p:embeddedFont>
      <p:font typeface="TT Rounds Condensed Heavy" charset="1" panose="02000506030000020003"/>
      <p:regular r:id="rId16"/>
    </p:embeddedFont>
    <p:embeddedFont>
      <p:font typeface="TT Rounds Condensed Heavy Italics" charset="1" panose="020005060000000900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notesMasters/notesMaster1.xml" Type="http://schemas.openxmlformats.org/officeDocument/2006/relationships/notesMaster"/><Relationship Id="rId29" Target="theme/theme2.xml" Type="http://schemas.openxmlformats.org/officeDocument/2006/relationships/theme"/><Relationship Id="rId3" Target="viewProps.xml" Type="http://schemas.openxmlformats.org/officeDocument/2006/relationships/viewProps"/><Relationship Id="rId30" Target="notesSlides/notesSlide1.xml" Type="http://schemas.openxmlformats.org/officeDocument/2006/relationships/notesSlide"/><Relationship Id="rId31" Target="notesSlides/notesSlide2.xml" Type="http://schemas.openxmlformats.org/officeDocument/2006/relationships/notesSlide"/><Relationship Id="rId32" Target="notesSlides/notesSlide3.xml" Type="http://schemas.openxmlformats.org/officeDocument/2006/relationships/notesSlide"/><Relationship Id="rId33" Target="notesSlides/notesSlide4.xml" Type="http://schemas.openxmlformats.org/officeDocument/2006/relationships/notesSlide"/><Relationship Id="rId34" Target="notesSlides/notesSlide5.xml" Type="http://schemas.openxmlformats.org/officeDocument/2006/relationships/notesSlide"/><Relationship Id="rId35" Target="notesSlides/notesSlide6.xml" Type="http://schemas.openxmlformats.org/officeDocument/2006/relationships/notesSlide"/><Relationship Id="rId36" Target="notesSlides/notesSlide7.xml" Type="http://schemas.openxmlformats.org/officeDocument/2006/relationships/notesSlide"/><Relationship Id="rId37" Target="notesSlides/notesSlide8.xml" Type="http://schemas.openxmlformats.org/officeDocument/2006/relationships/notesSlide"/><Relationship Id="rId38" Target="notesSlides/notesSlide9.xml" Type="http://schemas.openxmlformats.org/officeDocument/2006/relationships/notesSlide"/><Relationship Id="rId39" Target="notesSlides/notesSlide10.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jpeg" Type="http://schemas.openxmlformats.org/officeDocument/2006/relationships/image"/><Relationship Id="rId4"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 y="0"/>
            <a:ext cx="18288036" cy="10287002"/>
          </a:xfrm>
          <a:custGeom>
            <a:avLst/>
            <a:gdLst/>
            <a:ahLst/>
            <a:cxnLst/>
            <a:rect r="r" b="b" t="t" l="l"/>
            <a:pathLst>
              <a:path h="10287002" w="18288036">
                <a:moveTo>
                  <a:pt x="0" y="0"/>
                </a:moveTo>
                <a:lnTo>
                  <a:pt x="18288036" y="0"/>
                </a:lnTo>
                <a:lnTo>
                  <a:pt x="18288036" y="10287002"/>
                </a:lnTo>
                <a:lnTo>
                  <a:pt x="0" y="10287002"/>
                </a:lnTo>
                <a:lnTo>
                  <a:pt x="0" y="0"/>
                </a:lnTo>
                <a:close/>
              </a:path>
            </a:pathLst>
          </a:custGeom>
          <a:blipFill>
            <a:blip r:embed="rId3"/>
            <a:stretch>
              <a:fillRect l="0" t="0" r="0" b="0"/>
            </a:stretch>
          </a:blipFill>
        </p:spPr>
      </p:sp>
      <p:sp>
        <p:nvSpPr>
          <p:cNvPr name="TextBox 3" id="3"/>
          <p:cNvSpPr txBox="true"/>
          <p:nvPr/>
        </p:nvSpPr>
        <p:spPr>
          <a:xfrm rot="0">
            <a:off x="1674225" y="1014575"/>
            <a:ext cx="7087350" cy="2787777"/>
          </a:xfrm>
          <a:prstGeom prst="rect">
            <a:avLst/>
          </a:prstGeom>
        </p:spPr>
        <p:txBody>
          <a:bodyPr anchor="t" rtlCol="false" tIns="0" lIns="0" bIns="0" rIns="0">
            <a:spAutoFit/>
          </a:bodyPr>
          <a:lstStyle/>
          <a:p>
            <a:pPr algn="l">
              <a:lnSpc>
                <a:spcPts val="10944"/>
              </a:lnSpc>
            </a:pPr>
            <a:r>
              <a:rPr lang="en-US" sz="9600" spc="89">
                <a:solidFill>
                  <a:srgbClr val="FFFFFF"/>
                </a:solidFill>
                <a:latin typeface="TT Rounds Condensed Bold"/>
              </a:rPr>
              <a:t>Prestação de Contas</a:t>
            </a:r>
          </a:p>
        </p:txBody>
      </p:sp>
      <p:sp>
        <p:nvSpPr>
          <p:cNvPr name="Freeform 4" id="4"/>
          <p:cNvSpPr/>
          <p:nvPr/>
        </p:nvSpPr>
        <p:spPr>
          <a:xfrm flipH="false" flipV="false" rot="0">
            <a:off x="12563800" y="651150"/>
            <a:ext cx="5509396" cy="1039098"/>
          </a:xfrm>
          <a:custGeom>
            <a:avLst/>
            <a:gdLst/>
            <a:ahLst/>
            <a:cxnLst/>
            <a:rect r="r" b="b" t="t" l="l"/>
            <a:pathLst>
              <a:path h="1039098" w="5509396">
                <a:moveTo>
                  <a:pt x="0" y="0"/>
                </a:moveTo>
                <a:lnTo>
                  <a:pt x="5509396" y="0"/>
                </a:lnTo>
                <a:lnTo>
                  <a:pt x="5509396" y="1039098"/>
                </a:lnTo>
                <a:lnTo>
                  <a:pt x="0" y="1039098"/>
                </a:lnTo>
                <a:lnTo>
                  <a:pt x="0" y="0"/>
                </a:lnTo>
                <a:close/>
              </a:path>
            </a:pathLst>
          </a:custGeom>
          <a:blipFill>
            <a:blip r:embed="rId4"/>
            <a:stretch>
              <a:fillRect l="0" t="-167691" r="0" b="-2"/>
            </a:stretch>
          </a:blipFill>
        </p:spPr>
      </p:sp>
      <p:sp>
        <p:nvSpPr>
          <p:cNvPr name="TextBox 5" id="5"/>
          <p:cNvSpPr txBox="true"/>
          <p:nvPr/>
        </p:nvSpPr>
        <p:spPr>
          <a:xfrm rot="0">
            <a:off x="1674225" y="6575374"/>
            <a:ext cx="7087350" cy="1406652"/>
          </a:xfrm>
          <a:prstGeom prst="rect">
            <a:avLst/>
          </a:prstGeom>
        </p:spPr>
        <p:txBody>
          <a:bodyPr anchor="t" rtlCol="false" tIns="0" lIns="0" bIns="0" rIns="0">
            <a:spAutoFit/>
          </a:bodyPr>
          <a:lstStyle/>
          <a:p>
            <a:pPr algn="l">
              <a:lnSpc>
                <a:spcPts val="10944"/>
              </a:lnSpc>
            </a:pPr>
            <a:r>
              <a:rPr lang="en-US" sz="9600" spc="89">
                <a:solidFill>
                  <a:srgbClr val="FFFFFF"/>
                </a:solidFill>
                <a:latin typeface="TT Rounds Condensed Bold"/>
              </a:rPr>
              <a:t>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4158"/>
            <a:ext cx="18288006" cy="10291156"/>
          </a:xfrm>
          <a:custGeom>
            <a:avLst/>
            <a:gdLst/>
            <a:ahLst/>
            <a:cxnLst/>
            <a:rect r="r" b="b" t="t" l="l"/>
            <a:pathLst>
              <a:path h="10291156" w="18288006">
                <a:moveTo>
                  <a:pt x="0" y="0"/>
                </a:moveTo>
                <a:lnTo>
                  <a:pt x="18288006" y="0"/>
                </a:lnTo>
                <a:lnTo>
                  <a:pt x="18288006" y="10291156"/>
                </a:lnTo>
                <a:lnTo>
                  <a:pt x="0" y="10291156"/>
                </a:lnTo>
                <a:lnTo>
                  <a:pt x="0" y="0"/>
                </a:lnTo>
                <a:close/>
              </a:path>
            </a:pathLst>
          </a:custGeom>
          <a:blipFill>
            <a:blip r:embed="rId3"/>
            <a:stretch>
              <a:fillRect l="-19" t="0" r="-21" b="0"/>
            </a:stretch>
          </a:blipFill>
        </p:spPr>
      </p:sp>
      <p:sp>
        <p:nvSpPr>
          <p:cNvPr name="Freeform 3" id="3"/>
          <p:cNvSpPr/>
          <p:nvPr/>
        </p:nvSpPr>
        <p:spPr>
          <a:xfrm flipH="false" flipV="false" rot="0">
            <a:off x="8688500" y="4209126"/>
            <a:ext cx="5509396" cy="2778952"/>
          </a:xfrm>
          <a:custGeom>
            <a:avLst/>
            <a:gdLst/>
            <a:ahLst/>
            <a:cxnLst/>
            <a:rect r="r" b="b" t="t" l="l"/>
            <a:pathLst>
              <a:path h="2778952" w="5509396">
                <a:moveTo>
                  <a:pt x="0" y="0"/>
                </a:moveTo>
                <a:lnTo>
                  <a:pt x="5509396" y="0"/>
                </a:lnTo>
                <a:lnTo>
                  <a:pt x="5509396" y="2778952"/>
                </a:lnTo>
                <a:lnTo>
                  <a:pt x="0" y="2778952"/>
                </a:lnTo>
                <a:lnTo>
                  <a:pt x="0" y="0"/>
                </a:lnTo>
                <a:close/>
              </a:path>
            </a:pathLst>
          </a:custGeom>
          <a:blipFill>
            <a:blip r:embed="rId4"/>
            <a:stretch>
              <a:fillRect l="0" t="-49" r="-2" b="-49"/>
            </a:stretch>
          </a:blipFill>
        </p:spPr>
      </p:sp>
      <p:sp>
        <p:nvSpPr>
          <p:cNvPr name="TextBox 4" id="4"/>
          <p:cNvSpPr txBox="true"/>
          <p:nvPr/>
        </p:nvSpPr>
        <p:spPr>
          <a:xfrm rot="0">
            <a:off x="8779901" y="1553950"/>
            <a:ext cx="7087350" cy="1054989"/>
          </a:xfrm>
          <a:prstGeom prst="rect">
            <a:avLst/>
          </a:prstGeom>
        </p:spPr>
        <p:txBody>
          <a:bodyPr anchor="t" rtlCol="false" tIns="0" lIns="0" bIns="0" rIns="0">
            <a:spAutoFit/>
          </a:bodyPr>
          <a:lstStyle/>
          <a:p>
            <a:pPr algn="l">
              <a:lnSpc>
                <a:spcPts val="8208"/>
              </a:lnSpc>
            </a:pPr>
            <a:r>
              <a:rPr lang="en-US" sz="7200" spc="67">
                <a:solidFill>
                  <a:srgbClr val="FFFFFF"/>
                </a:solidFill>
                <a:latin typeface="TT Rounds Condensed Bold"/>
              </a:rPr>
              <a:t>Obrigada!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3"/>
            </a:solidFill>
          </p:spPr>
        </p:sp>
      </p:grpSp>
      <p:sp>
        <p:nvSpPr>
          <p:cNvPr name="Freeform 4" id="4"/>
          <p:cNvSpPr/>
          <p:nvPr/>
        </p:nvSpPr>
        <p:spPr>
          <a:xfrm flipH="false" flipV="false" rot="0">
            <a:off x="676200" y="651150"/>
            <a:ext cx="906600" cy="906600"/>
          </a:xfrm>
          <a:custGeom>
            <a:avLst/>
            <a:gdLst/>
            <a:ahLst/>
            <a:cxnLst/>
            <a:rect r="r" b="b" t="t" l="l"/>
            <a:pathLst>
              <a:path h="906600" w="906600">
                <a:moveTo>
                  <a:pt x="0" y="0"/>
                </a:moveTo>
                <a:lnTo>
                  <a:pt x="906600" y="0"/>
                </a:lnTo>
                <a:lnTo>
                  <a:pt x="906600" y="906600"/>
                </a:lnTo>
                <a:lnTo>
                  <a:pt x="0" y="906600"/>
                </a:lnTo>
                <a:lnTo>
                  <a:pt x="0" y="0"/>
                </a:lnTo>
                <a:close/>
              </a:path>
            </a:pathLst>
          </a:custGeom>
          <a:blipFill>
            <a:blip r:embed="rId3"/>
            <a:stretch>
              <a:fillRect l="0" t="0" r="0" b="0"/>
            </a:stretch>
          </a:blipFill>
        </p:spPr>
      </p:sp>
      <p:sp>
        <p:nvSpPr>
          <p:cNvPr name="Freeform 5" id="5"/>
          <p:cNvSpPr/>
          <p:nvPr/>
        </p:nvSpPr>
        <p:spPr>
          <a:xfrm flipH="false" flipV="false" rot="0">
            <a:off x="12563800" y="651150"/>
            <a:ext cx="5509396" cy="1039100"/>
          </a:xfrm>
          <a:custGeom>
            <a:avLst/>
            <a:gdLst/>
            <a:ahLst/>
            <a:cxnLst/>
            <a:rect r="r" b="b" t="t" l="l"/>
            <a:pathLst>
              <a:path h="1039100" w="5509396">
                <a:moveTo>
                  <a:pt x="0" y="0"/>
                </a:moveTo>
                <a:lnTo>
                  <a:pt x="5509396" y="0"/>
                </a:lnTo>
                <a:lnTo>
                  <a:pt x="5509396" y="1039100"/>
                </a:lnTo>
                <a:lnTo>
                  <a:pt x="0" y="1039100"/>
                </a:lnTo>
                <a:lnTo>
                  <a:pt x="0" y="0"/>
                </a:lnTo>
                <a:close/>
              </a:path>
            </a:pathLst>
          </a:custGeom>
          <a:blipFill>
            <a:blip r:embed="rId4"/>
            <a:stretch>
              <a:fillRect l="0" t="-167436" r="0" b="0"/>
            </a:stretch>
          </a:blipFill>
        </p:spPr>
      </p:sp>
      <p:sp>
        <p:nvSpPr>
          <p:cNvPr name="Freeform 6" id="6"/>
          <p:cNvSpPr/>
          <p:nvPr/>
        </p:nvSpPr>
        <p:spPr>
          <a:xfrm flipH="false" flipV="false" rot="0">
            <a:off x="0" y="0"/>
            <a:ext cx="18288006" cy="123800"/>
          </a:xfrm>
          <a:custGeom>
            <a:avLst/>
            <a:gdLst/>
            <a:ahLst/>
            <a:cxnLst/>
            <a:rect r="r" b="b" t="t" l="l"/>
            <a:pathLst>
              <a:path h="123800" w="18288006">
                <a:moveTo>
                  <a:pt x="0" y="0"/>
                </a:moveTo>
                <a:lnTo>
                  <a:pt x="18288006" y="0"/>
                </a:lnTo>
                <a:lnTo>
                  <a:pt x="18288006" y="123800"/>
                </a:lnTo>
                <a:lnTo>
                  <a:pt x="0" y="123800"/>
                </a:lnTo>
                <a:lnTo>
                  <a:pt x="0" y="0"/>
                </a:lnTo>
                <a:close/>
              </a:path>
            </a:pathLst>
          </a:custGeom>
          <a:blipFill>
            <a:blip r:embed="rId5"/>
            <a:stretch>
              <a:fillRect l="0" t="0" r="0" b="-94750"/>
            </a:stretch>
          </a:blipFill>
        </p:spPr>
      </p:sp>
      <p:sp>
        <p:nvSpPr>
          <p:cNvPr name="TextBox 7" id="7"/>
          <p:cNvSpPr txBox="true"/>
          <p:nvPr/>
        </p:nvSpPr>
        <p:spPr>
          <a:xfrm rot="0">
            <a:off x="1674225" y="1622518"/>
            <a:ext cx="6120150" cy="893445"/>
          </a:xfrm>
          <a:prstGeom prst="rect">
            <a:avLst/>
          </a:prstGeom>
        </p:spPr>
        <p:txBody>
          <a:bodyPr anchor="t" rtlCol="false" tIns="0" lIns="0" bIns="0" rIns="0">
            <a:spAutoFit/>
          </a:bodyPr>
          <a:lstStyle/>
          <a:p>
            <a:pPr algn="l">
              <a:lnSpc>
                <a:spcPts val="6839"/>
              </a:lnSpc>
            </a:pPr>
            <a:r>
              <a:rPr lang="en-US" sz="6000" spc="56">
                <a:solidFill>
                  <a:srgbClr val="006FB0"/>
                </a:solidFill>
                <a:latin typeface="TT Rounds Condensed Bold"/>
              </a:rPr>
              <a:t>Introdução</a:t>
            </a:r>
          </a:p>
        </p:txBody>
      </p:sp>
      <p:sp>
        <p:nvSpPr>
          <p:cNvPr name="TextBox 8" id="8"/>
          <p:cNvSpPr txBox="true"/>
          <p:nvPr/>
        </p:nvSpPr>
        <p:spPr>
          <a:xfrm rot="0">
            <a:off x="1674245" y="4257229"/>
            <a:ext cx="6829350" cy="2907792"/>
          </a:xfrm>
          <a:prstGeom prst="rect">
            <a:avLst/>
          </a:prstGeom>
        </p:spPr>
        <p:txBody>
          <a:bodyPr anchor="t" rtlCol="false" tIns="0" lIns="0" bIns="0" rIns="0">
            <a:spAutoFit/>
          </a:bodyPr>
          <a:lstStyle/>
          <a:p>
            <a:pPr algn="just">
              <a:lnSpc>
                <a:spcPts val="3863"/>
              </a:lnSpc>
            </a:pPr>
            <a:r>
              <a:rPr lang="en-US" sz="2799" spc="26">
                <a:solidFill>
                  <a:srgbClr val="006FB0"/>
                </a:solidFill>
                <a:latin typeface="TT Rounds Condensed Bold"/>
              </a:rPr>
              <a:t>A Secretaria de Estado da Inovação, Modernização e Transformação Digital - SEI, apresenta relatório das atividades da instituição, que contou com os seguintes projetos, devidamente enquadrados e aprovados pelo CCT PARANÁ.</a:t>
            </a:r>
          </a:p>
        </p:txBody>
      </p:sp>
      <p:sp>
        <p:nvSpPr>
          <p:cNvPr name="AutoShape 9" id="9"/>
          <p:cNvSpPr/>
          <p:nvPr/>
        </p:nvSpPr>
        <p:spPr>
          <a:xfrm>
            <a:off x="9115425" y="4097211"/>
            <a:ext cx="57150" cy="5543550"/>
          </a:xfrm>
          <a:prstGeom prst="line">
            <a:avLst/>
          </a:prstGeom>
          <a:ln cap="rnd" w="19050">
            <a:solidFill>
              <a:srgbClr val="006FB0"/>
            </a:solidFill>
            <a:prstDash val="solid"/>
            <a:headEnd type="none" len="sm" w="sm"/>
            <a:tailEnd type="none" len="sm" w="sm"/>
          </a:ln>
        </p:spPr>
      </p:sp>
      <p:sp>
        <p:nvSpPr>
          <p:cNvPr name="TextBox 10" id="10"/>
          <p:cNvSpPr txBox="true"/>
          <p:nvPr/>
        </p:nvSpPr>
        <p:spPr>
          <a:xfrm rot="0">
            <a:off x="9782174" y="4192461"/>
            <a:ext cx="6829350" cy="2412492"/>
          </a:xfrm>
          <a:prstGeom prst="rect">
            <a:avLst/>
          </a:prstGeom>
        </p:spPr>
        <p:txBody>
          <a:bodyPr anchor="t" rtlCol="false" tIns="0" lIns="0" bIns="0" rIns="0">
            <a:spAutoFit/>
          </a:bodyPr>
          <a:lstStyle/>
          <a:p>
            <a:pPr algn="just">
              <a:lnSpc>
                <a:spcPts val="3863"/>
              </a:lnSpc>
            </a:pPr>
            <a:r>
              <a:rPr lang="en-US" sz="2799" spc="26">
                <a:solidFill>
                  <a:srgbClr val="006FB0"/>
                </a:solidFill>
                <a:latin typeface="TT Rounds Condensed Bold"/>
              </a:rPr>
              <a:t>O valor total utilizado pelos projetos foi de  </a:t>
            </a:r>
            <a:r>
              <a:rPr lang="en-US" sz="2799" spc="26" u="sng">
                <a:solidFill>
                  <a:srgbClr val="006FB0"/>
                </a:solidFill>
                <a:latin typeface="TT Rounds Condensed Bold"/>
              </a:rPr>
              <a:t>R$ 51.460.256,10</a:t>
            </a:r>
            <a:r>
              <a:rPr lang="en-US" sz="2799" spc="26">
                <a:solidFill>
                  <a:srgbClr val="006FB0"/>
                </a:solidFill>
                <a:latin typeface="TT Rounds Condensed Bold"/>
              </a:rPr>
              <a:t> (cinquenta e um milhões, quatrocentos e sessenta mil, duzentos e cinquenta e seis reais e dez centavos) no ano de 2023.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3"/>
            </a:solidFill>
          </p:spPr>
        </p:sp>
      </p:grpSp>
      <p:sp>
        <p:nvSpPr>
          <p:cNvPr name="Freeform 4" id="4"/>
          <p:cNvSpPr/>
          <p:nvPr/>
        </p:nvSpPr>
        <p:spPr>
          <a:xfrm flipH="false" flipV="false" rot="0">
            <a:off x="676200" y="651150"/>
            <a:ext cx="906600" cy="906600"/>
          </a:xfrm>
          <a:custGeom>
            <a:avLst/>
            <a:gdLst/>
            <a:ahLst/>
            <a:cxnLst/>
            <a:rect r="r" b="b" t="t" l="l"/>
            <a:pathLst>
              <a:path h="906600" w="906600">
                <a:moveTo>
                  <a:pt x="0" y="0"/>
                </a:moveTo>
                <a:lnTo>
                  <a:pt x="906600" y="0"/>
                </a:lnTo>
                <a:lnTo>
                  <a:pt x="906600" y="906600"/>
                </a:lnTo>
                <a:lnTo>
                  <a:pt x="0" y="906600"/>
                </a:lnTo>
                <a:lnTo>
                  <a:pt x="0" y="0"/>
                </a:lnTo>
                <a:close/>
              </a:path>
            </a:pathLst>
          </a:custGeom>
          <a:blipFill>
            <a:blip r:embed="rId3"/>
            <a:stretch>
              <a:fillRect l="0" t="0" r="0" b="0"/>
            </a:stretch>
          </a:blipFill>
        </p:spPr>
      </p:sp>
      <p:sp>
        <p:nvSpPr>
          <p:cNvPr name="Freeform 5" id="5"/>
          <p:cNvSpPr/>
          <p:nvPr/>
        </p:nvSpPr>
        <p:spPr>
          <a:xfrm flipH="false" flipV="false" rot="0">
            <a:off x="12563800" y="651150"/>
            <a:ext cx="5509396" cy="1039100"/>
          </a:xfrm>
          <a:custGeom>
            <a:avLst/>
            <a:gdLst/>
            <a:ahLst/>
            <a:cxnLst/>
            <a:rect r="r" b="b" t="t" l="l"/>
            <a:pathLst>
              <a:path h="1039100" w="5509396">
                <a:moveTo>
                  <a:pt x="0" y="0"/>
                </a:moveTo>
                <a:lnTo>
                  <a:pt x="5509396" y="0"/>
                </a:lnTo>
                <a:lnTo>
                  <a:pt x="5509396" y="1039100"/>
                </a:lnTo>
                <a:lnTo>
                  <a:pt x="0" y="1039100"/>
                </a:lnTo>
                <a:lnTo>
                  <a:pt x="0" y="0"/>
                </a:lnTo>
                <a:close/>
              </a:path>
            </a:pathLst>
          </a:custGeom>
          <a:blipFill>
            <a:blip r:embed="rId4"/>
            <a:stretch>
              <a:fillRect l="0" t="-167436" r="0" b="0"/>
            </a:stretch>
          </a:blipFill>
        </p:spPr>
      </p:sp>
      <p:sp>
        <p:nvSpPr>
          <p:cNvPr name="Freeform 6" id="6"/>
          <p:cNvSpPr/>
          <p:nvPr/>
        </p:nvSpPr>
        <p:spPr>
          <a:xfrm flipH="false" flipV="false" rot="0">
            <a:off x="0" y="0"/>
            <a:ext cx="18288006" cy="123800"/>
          </a:xfrm>
          <a:custGeom>
            <a:avLst/>
            <a:gdLst/>
            <a:ahLst/>
            <a:cxnLst/>
            <a:rect r="r" b="b" t="t" l="l"/>
            <a:pathLst>
              <a:path h="123800" w="18288006">
                <a:moveTo>
                  <a:pt x="0" y="0"/>
                </a:moveTo>
                <a:lnTo>
                  <a:pt x="18288006" y="0"/>
                </a:lnTo>
                <a:lnTo>
                  <a:pt x="18288006" y="123800"/>
                </a:lnTo>
                <a:lnTo>
                  <a:pt x="0" y="123800"/>
                </a:lnTo>
                <a:lnTo>
                  <a:pt x="0" y="0"/>
                </a:lnTo>
                <a:close/>
              </a:path>
            </a:pathLst>
          </a:custGeom>
          <a:blipFill>
            <a:blip r:embed="rId5"/>
            <a:stretch>
              <a:fillRect l="0" t="0" r="0" b="-94750"/>
            </a:stretch>
          </a:blipFill>
        </p:spPr>
      </p:sp>
      <p:sp>
        <p:nvSpPr>
          <p:cNvPr name="TextBox 7" id="7"/>
          <p:cNvSpPr txBox="true"/>
          <p:nvPr/>
        </p:nvSpPr>
        <p:spPr>
          <a:xfrm rot="0">
            <a:off x="1674225" y="1622518"/>
            <a:ext cx="7766579" cy="1760220"/>
          </a:xfrm>
          <a:prstGeom prst="rect">
            <a:avLst/>
          </a:prstGeom>
        </p:spPr>
        <p:txBody>
          <a:bodyPr anchor="t" rtlCol="false" tIns="0" lIns="0" bIns="0" rIns="0">
            <a:spAutoFit/>
          </a:bodyPr>
          <a:lstStyle/>
          <a:p>
            <a:pPr algn="l">
              <a:lnSpc>
                <a:spcPts val="6839"/>
              </a:lnSpc>
            </a:pPr>
            <a:r>
              <a:rPr lang="en-US" sz="6000" spc="56">
                <a:solidFill>
                  <a:srgbClr val="006FB0"/>
                </a:solidFill>
                <a:latin typeface="TT Rounds Condensed Bold"/>
              </a:rPr>
              <a:t>Coworking Regionais de Inovação</a:t>
            </a:r>
          </a:p>
        </p:txBody>
      </p:sp>
      <p:sp>
        <p:nvSpPr>
          <p:cNvPr name="TextBox 8" id="8"/>
          <p:cNvSpPr txBox="true"/>
          <p:nvPr/>
        </p:nvSpPr>
        <p:spPr>
          <a:xfrm rot="0">
            <a:off x="1674245" y="6815451"/>
            <a:ext cx="6829350" cy="1450467"/>
          </a:xfrm>
          <a:prstGeom prst="rect">
            <a:avLst/>
          </a:prstGeom>
        </p:spPr>
        <p:txBody>
          <a:bodyPr anchor="t" rtlCol="false" tIns="0" lIns="0" bIns="0" rIns="0">
            <a:spAutoFit/>
          </a:bodyPr>
          <a:lstStyle/>
          <a:p>
            <a:pPr algn="just">
              <a:lnSpc>
                <a:spcPts val="3863"/>
              </a:lnSpc>
            </a:pPr>
            <a:r>
              <a:rPr lang="en-US" sz="2799" spc="25">
                <a:solidFill>
                  <a:srgbClr val="006FB0"/>
                </a:solidFill>
                <a:latin typeface="TT Rounds Condensed Bold"/>
              </a:rPr>
              <a:t>1- Pato Branco</a:t>
            </a:r>
          </a:p>
          <a:p>
            <a:pPr algn="just">
              <a:lnSpc>
                <a:spcPts val="3863"/>
              </a:lnSpc>
            </a:pPr>
            <a:r>
              <a:rPr lang="en-US" sz="2799" spc="25">
                <a:solidFill>
                  <a:srgbClr val="006FB0"/>
                </a:solidFill>
                <a:latin typeface="TT Rounds Condensed Bold"/>
              </a:rPr>
              <a:t>2- Maringá</a:t>
            </a:r>
          </a:p>
          <a:p>
            <a:pPr algn="just">
              <a:lnSpc>
                <a:spcPts val="3863"/>
              </a:lnSpc>
            </a:pPr>
            <a:r>
              <a:rPr lang="en-US" sz="2799" spc="26">
                <a:solidFill>
                  <a:srgbClr val="006FB0"/>
                </a:solidFill>
                <a:latin typeface="TT Rounds Condensed Bold"/>
              </a:rPr>
              <a:t>3- Umuarama</a:t>
            </a:r>
          </a:p>
        </p:txBody>
      </p:sp>
      <p:sp>
        <p:nvSpPr>
          <p:cNvPr name="TextBox 9" id="9"/>
          <p:cNvSpPr txBox="true"/>
          <p:nvPr/>
        </p:nvSpPr>
        <p:spPr>
          <a:xfrm rot="0">
            <a:off x="9943023" y="6666629"/>
            <a:ext cx="3021954" cy="478917"/>
          </a:xfrm>
          <a:prstGeom prst="rect">
            <a:avLst/>
          </a:prstGeom>
        </p:spPr>
        <p:txBody>
          <a:bodyPr anchor="t" rtlCol="false" tIns="0" lIns="0" bIns="0" rIns="0">
            <a:spAutoFit/>
          </a:bodyPr>
          <a:lstStyle/>
          <a:p>
            <a:pPr algn="r">
              <a:lnSpc>
                <a:spcPts val="3863"/>
              </a:lnSpc>
            </a:pPr>
            <a:r>
              <a:rPr lang="en-US" sz="2799" spc="26">
                <a:solidFill>
                  <a:srgbClr val="006FB0"/>
                </a:solidFill>
                <a:latin typeface="TT Rounds Condensed Bold"/>
              </a:rPr>
              <a:t>Valor por município</a:t>
            </a:r>
          </a:p>
        </p:txBody>
      </p:sp>
      <p:sp>
        <p:nvSpPr>
          <p:cNvPr name="TextBox 10" id="10"/>
          <p:cNvSpPr txBox="true"/>
          <p:nvPr/>
        </p:nvSpPr>
        <p:spPr>
          <a:xfrm rot="0">
            <a:off x="13165001" y="6424230"/>
            <a:ext cx="3703754" cy="763089"/>
          </a:xfrm>
          <a:prstGeom prst="rect">
            <a:avLst/>
          </a:prstGeom>
        </p:spPr>
        <p:txBody>
          <a:bodyPr anchor="t" rtlCol="false" tIns="0" lIns="0" bIns="0" rIns="0">
            <a:spAutoFit/>
          </a:bodyPr>
          <a:lstStyle/>
          <a:p>
            <a:pPr algn="just">
              <a:lnSpc>
                <a:spcPts val="6259"/>
              </a:lnSpc>
            </a:pPr>
            <a:r>
              <a:rPr lang="en-US" sz="4535" spc="42">
                <a:solidFill>
                  <a:srgbClr val="006FB0"/>
                </a:solidFill>
                <a:latin typeface="TT Rounds Condensed Bold"/>
              </a:rPr>
              <a:t>R$ 1,5 milhões</a:t>
            </a:r>
          </a:p>
        </p:txBody>
      </p:sp>
      <p:sp>
        <p:nvSpPr>
          <p:cNvPr name="TextBox 11" id="11"/>
          <p:cNvSpPr txBox="true"/>
          <p:nvPr/>
        </p:nvSpPr>
        <p:spPr>
          <a:xfrm rot="0">
            <a:off x="9943023" y="7512110"/>
            <a:ext cx="3021954" cy="478917"/>
          </a:xfrm>
          <a:prstGeom prst="rect">
            <a:avLst/>
          </a:prstGeom>
        </p:spPr>
        <p:txBody>
          <a:bodyPr anchor="t" rtlCol="false" tIns="0" lIns="0" bIns="0" rIns="0">
            <a:spAutoFit/>
          </a:bodyPr>
          <a:lstStyle/>
          <a:p>
            <a:pPr algn="r">
              <a:lnSpc>
                <a:spcPts val="3863"/>
              </a:lnSpc>
            </a:pPr>
            <a:r>
              <a:rPr lang="en-US" sz="2799" spc="26">
                <a:solidFill>
                  <a:srgbClr val="006FB0"/>
                </a:solidFill>
                <a:latin typeface="TT Rounds Condensed Bold"/>
              </a:rPr>
              <a:t>Valor total</a:t>
            </a:r>
          </a:p>
        </p:txBody>
      </p:sp>
      <p:sp>
        <p:nvSpPr>
          <p:cNvPr name="TextBox 12" id="12"/>
          <p:cNvSpPr txBox="true"/>
          <p:nvPr/>
        </p:nvSpPr>
        <p:spPr>
          <a:xfrm rot="0">
            <a:off x="13165001" y="7269712"/>
            <a:ext cx="3703754" cy="763089"/>
          </a:xfrm>
          <a:prstGeom prst="rect">
            <a:avLst/>
          </a:prstGeom>
        </p:spPr>
        <p:txBody>
          <a:bodyPr anchor="t" rtlCol="false" tIns="0" lIns="0" bIns="0" rIns="0">
            <a:spAutoFit/>
          </a:bodyPr>
          <a:lstStyle/>
          <a:p>
            <a:pPr algn="just">
              <a:lnSpc>
                <a:spcPts val="6259"/>
              </a:lnSpc>
            </a:pPr>
            <a:r>
              <a:rPr lang="en-US" sz="4535" spc="42">
                <a:solidFill>
                  <a:srgbClr val="006FB0"/>
                </a:solidFill>
                <a:latin typeface="TT Rounds Condensed Bold"/>
              </a:rPr>
              <a:t>R$    9 milhões</a:t>
            </a:r>
          </a:p>
        </p:txBody>
      </p:sp>
      <p:sp>
        <p:nvSpPr>
          <p:cNvPr name="TextBox 13" id="13"/>
          <p:cNvSpPr txBox="true"/>
          <p:nvPr/>
        </p:nvSpPr>
        <p:spPr>
          <a:xfrm rot="0">
            <a:off x="1674245" y="4255008"/>
            <a:ext cx="14965910" cy="955167"/>
          </a:xfrm>
          <a:prstGeom prst="rect">
            <a:avLst/>
          </a:prstGeom>
        </p:spPr>
        <p:txBody>
          <a:bodyPr anchor="t" rtlCol="false" tIns="0" lIns="0" bIns="0" rIns="0">
            <a:spAutoFit/>
          </a:bodyPr>
          <a:lstStyle/>
          <a:p>
            <a:pPr algn="just">
              <a:lnSpc>
                <a:spcPts val="3863"/>
              </a:lnSpc>
            </a:pPr>
            <a:r>
              <a:rPr lang="en-US" sz="2799" spc="26">
                <a:solidFill>
                  <a:srgbClr val="006FB0"/>
                </a:solidFill>
                <a:latin typeface="TT Rounds Condensed Bold"/>
              </a:rPr>
              <a:t>O valor destinado para a implementação dos Coworkings Regionais teve como objeto  equipamentos, materiais, móveis e recursos, a depender da necessidade de cada município.</a:t>
            </a:r>
          </a:p>
        </p:txBody>
      </p:sp>
      <p:sp>
        <p:nvSpPr>
          <p:cNvPr name="TextBox 14" id="14"/>
          <p:cNvSpPr txBox="true"/>
          <p:nvPr/>
        </p:nvSpPr>
        <p:spPr>
          <a:xfrm rot="0">
            <a:off x="5088920" y="6786725"/>
            <a:ext cx="3016197" cy="1450467"/>
          </a:xfrm>
          <a:prstGeom prst="rect">
            <a:avLst/>
          </a:prstGeom>
        </p:spPr>
        <p:txBody>
          <a:bodyPr anchor="t" rtlCol="false" tIns="0" lIns="0" bIns="0" rIns="0">
            <a:spAutoFit/>
          </a:bodyPr>
          <a:lstStyle/>
          <a:p>
            <a:pPr algn="just">
              <a:lnSpc>
                <a:spcPts val="3863"/>
              </a:lnSpc>
            </a:pPr>
            <a:r>
              <a:rPr lang="en-US" sz="2799" spc="25">
                <a:solidFill>
                  <a:srgbClr val="006FB0"/>
                </a:solidFill>
                <a:latin typeface="TT Rounds Condensed Bold"/>
              </a:rPr>
              <a:t>4- Cascavel</a:t>
            </a:r>
          </a:p>
          <a:p>
            <a:pPr algn="just">
              <a:lnSpc>
                <a:spcPts val="3863"/>
              </a:lnSpc>
            </a:pPr>
            <a:r>
              <a:rPr lang="en-US" sz="2799" spc="25">
                <a:solidFill>
                  <a:srgbClr val="006FB0"/>
                </a:solidFill>
                <a:latin typeface="TT Rounds Condensed Bold"/>
              </a:rPr>
              <a:t>5- Guarapuava </a:t>
            </a:r>
          </a:p>
          <a:p>
            <a:pPr algn="just">
              <a:lnSpc>
                <a:spcPts val="3863"/>
              </a:lnSpc>
            </a:pPr>
            <a:r>
              <a:rPr lang="en-US" sz="2799" spc="26">
                <a:solidFill>
                  <a:srgbClr val="006FB0"/>
                </a:solidFill>
                <a:latin typeface="TT Rounds Condensed Bold"/>
              </a:rPr>
              <a:t>6- Ponta Grossa</a:t>
            </a:r>
          </a:p>
        </p:txBody>
      </p:sp>
      <p:sp>
        <p:nvSpPr>
          <p:cNvPr name="TextBox 15" id="15"/>
          <p:cNvSpPr txBox="true"/>
          <p:nvPr/>
        </p:nvSpPr>
        <p:spPr>
          <a:xfrm rot="0">
            <a:off x="1582800" y="6076950"/>
            <a:ext cx="6829350" cy="478917"/>
          </a:xfrm>
          <a:prstGeom prst="rect">
            <a:avLst/>
          </a:prstGeom>
        </p:spPr>
        <p:txBody>
          <a:bodyPr anchor="t" rtlCol="false" tIns="0" lIns="0" bIns="0" rIns="0">
            <a:spAutoFit/>
          </a:bodyPr>
          <a:lstStyle/>
          <a:p>
            <a:pPr algn="just">
              <a:lnSpc>
                <a:spcPts val="3863"/>
              </a:lnSpc>
            </a:pPr>
            <a:r>
              <a:rPr lang="en-US" sz="2799" spc="26">
                <a:solidFill>
                  <a:srgbClr val="006FB0"/>
                </a:solidFill>
                <a:latin typeface="TT Rounds Condensed Bold"/>
              </a:rPr>
              <a:t>Municípios atendidos: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3"/>
            </a:solidFill>
          </p:spPr>
        </p:sp>
      </p:grpSp>
      <p:sp>
        <p:nvSpPr>
          <p:cNvPr name="Freeform 4" id="4"/>
          <p:cNvSpPr/>
          <p:nvPr/>
        </p:nvSpPr>
        <p:spPr>
          <a:xfrm flipH="false" flipV="false" rot="0">
            <a:off x="676200" y="651150"/>
            <a:ext cx="906600" cy="906600"/>
          </a:xfrm>
          <a:custGeom>
            <a:avLst/>
            <a:gdLst/>
            <a:ahLst/>
            <a:cxnLst/>
            <a:rect r="r" b="b" t="t" l="l"/>
            <a:pathLst>
              <a:path h="906600" w="906600">
                <a:moveTo>
                  <a:pt x="0" y="0"/>
                </a:moveTo>
                <a:lnTo>
                  <a:pt x="906600" y="0"/>
                </a:lnTo>
                <a:lnTo>
                  <a:pt x="906600" y="906600"/>
                </a:lnTo>
                <a:lnTo>
                  <a:pt x="0" y="906600"/>
                </a:lnTo>
                <a:lnTo>
                  <a:pt x="0" y="0"/>
                </a:lnTo>
                <a:close/>
              </a:path>
            </a:pathLst>
          </a:custGeom>
          <a:blipFill>
            <a:blip r:embed="rId3"/>
            <a:stretch>
              <a:fillRect l="0" t="0" r="0" b="0"/>
            </a:stretch>
          </a:blipFill>
        </p:spPr>
      </p:sp>
      <p:sp>
        <p:nvSpPr>
          <p:cNvPr name="Freeform 5" id="5"/>
          <p:cNvSpPr/>
          <p:nvPr/>
        </p:nvSpPr>
        <p:spPr>
          <a:xfrm flipH="false" flipV="false" rot="0">
            <a:off x="12563800" y="651150"/>
            <a:ext cx="5509396" cy="1039100"/>
          </a:xfrm>
          <a:custGeom>
            <a:avLst/>
            <a:gdLst/>
            <a:ahLst/>
            <a:cxnLst/>
            <a:rect r="r" b="b" t="t" l="l"/>
            <a:pathLst>
              <a:path h="1039100" w="5509396">
                <a:moveTo>
                  <a:pt x="0" y="0"/>
                </a:moveTo>
                <a:lnTo>
                  <a:pt x="5509396" y="0"/>
                </a:lnTo>
                <a:lnTo>
                  <a:pt x="5509396" y="1039100"/>
                </a:lnTo>
                <a:lnTo>
                  <a:pt x="0" y="1039100"/>
                </a:lnTo>
                <a:lnTo>
                  <a:pt x="0" y="0"/>
                </a:lnTo>
                <a:close/>
              </a:path>
            </a:pathLst>
          </a:custGeom>
          <a:blipFill>
            <a:blip r:embed="rId4"/>
            <a:stretch>
              <a:fillRect l="0" t="-167436" r="0" b="0"/>
            </a:stretch>
          </a:blipFill>
        </p:spPr>
      </p:sp>
      <p:sp>
        <p:nvSpPr>
          <p:cNvPr name="Freeform 6" id="6"/>
          <p:cNvSpPr/>
          <p:nvPr/>
        </p:nvSpPr>
        <p:spPr>
          <a:xfrm flipH="false" flipV="false" rot="0">
            <a:off x="0" y="0"/>
            <a:ext cx="18288006" cy="123800"/>
          </a:xfrm>
          <a:custGeom>
            <a:avLst/>
            <a:gdLst/>
            <a:ahLst/>
            <a:cxnLst/>
            <a:rect r="r" b="b" t="t" l="l"/>
            <a:pathLst>
              <a:path h="123800" w="18288006">
                <a:moveTo>
                  <a:pt x="0" y="0"/>
                </a:moveTo>
                <a:lnTo>
                  <a:pt x="18288006" y="0"/>
                </a:lnTo>
                <a:lnTo>
                  <a:pt x="18288006" y="123800"/>
                </a:lnTo>
                <a:lnTo>
                  <a:pt x="0" y="123800"/>
                </a:lnTo>
                <a:lnTo>
                  <a:pt x="0" y="0"/>
                </a:lnTo>
                <a:close/>
              </a:path>
            </a:pathLst>
          </a:custGeom>
          <a:blipFill>
            <a:blip r:embed="rId5"/>
            <a:stretch>
              <a:fillRect l="0" t="0" r="0" b="-94750"/>
            </a:stretch>
          </a:blipFill>
        </p:spPr>
      </p:sp>
      <p:sp>
        <p:nvSpPr>
          <p:cNvPr name="TextBox 7" id="7"/>
          <p:cNvSpPr txBox="true"/>
          <p:nvPr/>
        </p:nvSpPr>
        <p:spPr>
          <a:xfrm rot="0">
            <a:off x="1674225" y="1622518"/>
            <a:ext cx="6120150" cy="893445"/>
          </a:xfrm>
          <a:prstGeom prst="rect">
            <a:avLst/>
          </a:prstGeom>
        </p:spPr>
        <p:txBody>
          <a:bodyPr anchor="t" rtlCol="false" tIns="0" lIns="0" bIns="0" rIns="0">
            <a:spAutoFit/>
          </a:bodyPr>
          <a:lstStyle/>
          <a:p>
            <a:pPr algn="l">
              <a:lnSpc>
                <a:spcPts val="6839"/>
              </a:lnSpc>
            </a:pPr>
            <a:r>
              <a:rPr lang="en-US" sz="6000" spc="56">
                <a:solidFill>
                  <a:srgbClr val="006FB0"/>
                </a:solidFill>
                <a:latin typeface="TT Rounds Condensed Bold"/>
              </a:rPr>
              <a:t>Anjo Inovador</a:t>
            </a:r>
          </a:p>
        </p:txBody>
      </p:sp>
      <p:sp>
        <p:nvSpPr>
          <p:cNvPr name="TextBox 8" id="8"/>
          <p:cNvSpPr txBox="true"/>
          <p:nvPr/>
        </p:nvSpPr>
        <p:spPr>
          <a:xfrm rot="0">
            <a:off x="3265244" y="7011086"/>
            <a:ext cx="3414161" cy="1236934"/>
          </a:xfrm>
          <a:prstGeom prst="rect">
            <a:avLst/>
          </a:prstGeom>
        </p:spPr>
        <p:txBody>
          <a:bodyPr anchor="t" rtlCol="false" tIns="0" lIns="0" bIns="0" rIns="0">
            <a:spAutoFit/>
          </a:bodyPr>
          <a:lstStyle/>
          <a:p>
            <a:pPr algn="ctr">
              <a:lnSpc>
                <a:spcPts val="4853"/>
              </a:lnSpc>
            </a:pPr>
            <a:r>
              <a:rPr lang="en-US" sz="4535" spc="42">
                <a:solidFill>
                  <a:srgbClr val="006FB0"/>
                </a:solidFill>
                <a:latin typeface="TT Rounds Condensed"/>
              </a:rPr>
              <a:t>startups  selecionadas</a:t>
            </a:r>
          </a:p>
        </p:txBody>
      </p:sp>
      <p:sp>
        <p:nvSpPr>
          <p:cNvPr name="TextBox 9" id="9"/>
          <p:cNvSpPr txBox="true"/>
          <p:nvPr/>
        </p:nvSpPr>
        <p:spPr>
          <a:xfrm rot="0">
            <a:off x="4596854" y="5890671"/>
            <a:ext cx="1175845" cy="1183005"/>
          </a:xfrm>
          <a:prstGeom prst="rect">
            <a:avLst/>
          </a:prstGeom>
        </p:spPr>
        <p:txBody>
          <a:bodyPr anchor="t" rtlCol="false" tIns="0" lIns="0" bIns="0" rIns="0">
            <a:spAutoFit/>
          </a:bodyPr>
          <a:lstStyle/>
          <a:p>
            <a:pPr>
              <a:lnSpc>
                <a:spcPts val="9659"/>
              </a:lnSpc>
            </a:pPr>
            <a:r>
              <a:rPr lang="en-US" sz="6999" spc="65">
                <a:solidFill>
                  <a:srgbClr val="006FB0"/>
                </a:solidFill>
                <a:latin typeface="TT Rounds Condensed Bold"/>
              </a:rPr>
              <a:t>71</a:t>
            </a:r>
          </a:p>
        </p:txBody>
      </p:sp>
      <p:sp>
        <p:nvSpPr>
          <p:cNvPr name="TextBox 10" id="10"/>
          <p:cNvSpPr txBox="true"/>
          <p:nvPr/>
        </p:nvSpPr>
        <p:spPr>
          <a:xfrm rot="0">
            <a:off x="1674245" y="3389077"/>
            <a:ext cx="14965910" cy="955167"/>
          </a:xfrm>
          <a:prstGeom prst="rect">
            <a:avLst/>
          </a:prstGeom>
        </p:spPr>
        <p:txBody>
          <a:bodyPr anchor="t" rtlCol="false" tIns="0" lIns="0" bIns="0" rIns="0">
            <a:spAutoFit/>
          </a:bodyPr>
          <a:lstStyle/>
          <a:p>
            <a:pPr algn="just">
              <a:lnSpc>
                <a:spcPts val="3863"/>
              </a:lnSpc>
            </a:pPr>
            <a:r>
              <a:rPr lang="en-US" sz="2799" spc="26">
                <a:solidFill>
                  <a:srgbClr val="006FB0"/>
                </a:solidFill>
                <a:latin typeface="TT Rounds Condensed Bold"/>
              </a:rPr>
              <a:t>O Programa é um Edital de Subvenção para Startups destinado para o desenvolvimento de produtos, serviços e processos inovadores nas áreas de Saúde, Educação, Agricultura e Gestão Pública.</a:t>
            </a:r>
          </a:p>
        </p:txBody>
      </p:sp>
      <p:sp>
        <p:nvSpPr>
          <p:cNvPr name="TextBox 11" id="11"/>
          <p:cNvSpPr txBox="true"/>
          <p:nvPr/>
        </p:nvSpPr>
        <p:spPr>
          <a:xfrm rot="0">
            <a:off x="8054360" y="6666629"/>
            <a:ext cx="4096720" cy="478917"/>
          </a:xfrm>
          <a:prstGeom prst="rect">
            <a:avLst/>
          </a:prstGeom>
        </p:spPr>
        <p:txBody>
          <a:bodyPr anchor="t" rtlCol="false" tIns="0" lIns="0" bIns="0" rIns="0">
            <a:spAutoFit/>
          </a:bodyPr>
          <a:lstStyle/>
          <a:p>
            <a:pPr algn="r">
              <a:lnSpc>
                <a:spcPts val="3863"/>
              </a:lnSpc>
            </a:pPr>
            <a:r>
              <a:rPr lang="en-US" sz="2799" spc="26">
                <a:solidFill>
                  <a:srgbClr val="006FB0"/>
                </a:solidFill>
                <a:latin typeface="TT Rounds Condensed Bold"/>
              </a:rPr>
              <a:t>Valor máximo por startup</a:t>
            </a:r>
          </a:p>
        </p:txBody>
      </p:sp>
      <p:sp>
        <p:nvSpPr>
          <p:cNvPr name="TextBox 12" id="12"/>
          <p:cNvSpPr txBox="true"/>
          <p:nvPr/>
        </p:nvSpPr>
        <p:spPr>
          <a:xfrm rot="0">
            <a:off x="12351105" y="6424230"/>
            <a:ext cx="3703754" cy="763089"/>
          </a:xfrm>
          <a:prstGeom prst="rect">
            <a:avLst/>
          </a:prstGeom>
        </p:spPr>
        <p:txBody>
          <a:bodyPr anchor="t" rtlCol="false" tIns="0" lIns="0" bIns="0" rIns="0">
            <a:spAutoFit/>
          </a:bodyPr>
          <a:lstStyle/>
          <a:p>
            <a:pPr algn="just">
              <a:lnSpc>
                <a:spcPts val="6259"/>
              </a:lnSpc>
            </a:pPr>
            <a:r>
              <a:rPr lang="en-US" sz="4535" spc="42">
                <a:solidFill>
                  <a:srgbClr val="006FB0"/>
                </a:solidFill>
                <a:latin typeface="TT Rounds Condensed Bold"/>
              </a:rPr>
              <a:t>R$ 250 mil</a:t>
            </a:r>
          </a:p>
        </p:txBody>
      </p:sp>
      <p:sp>
        <p:nvSpPr>
          <p:cNvPr name="TextBox 13" id="13"/>
          <p:cNvSpPr txBox="true"/>
          <p:nvPr/>
        </p:nvSpPr>
        <p:spPr>
          <a:xfrm rot="0">
            <a:off x="9129127" y="7512110"/>
            <a:ext cx="3021954" cy="478917"/>
          </a:xfrm>
          <a:prstGeom prst="rect">
            <a:avLst/>
          </a:prstGeom>
        </p:spPr>
        <p:txBody>
          <a:bodyPr anchor="t" rtlCol="false" tIns="0" lIns="0" bIns="0" rIns="0">
            <a:spAutoFit/>
          </a:bodyPr>
          <a:lstStyle/>
          <a:p>
            <a:pPr algn="r">
              <a:lnSpc>
                <a:spcPts val="3863"/>
              </a:lnSpc>
            </a:pPr>
            <a:r>
              <a:rPr lang="en-US" sz="2799" spc="26">
                <a:solidFill>
                  <a:srgbClr val="006FB0"/>
                </a:solidFill>
                <a:latin typeface="TT Rounds Condensed Bold"/>
              </a:rPr>
              <a:t>Valor total</a:t>
            </a:r>
          </a:p>
        </p:txBody>
      </p:sp>
      <p:sp>
        <p:nvSpPr>
          <p:cNvPr name="TextBox 14" id="14"/>
          <p:cNvSpPr txBox="true"/>
          <p:nvPr/>
        </p:nvSpPr>
        <p:spPr>
          <a:xfrm rot="0">
            <a:off x="12351105" y="7269712"/>
            <a:ext cx="4908195" cy="763089"/>
          </a:xfrm>
          <a:prstGeom prst="rect">
            <a:avLst/>
          </a:prstGeom>
        </p:spPr>
        <p:txBody>
          <a:bodyPr anchor="t" rtlCol="false" tIns="0" lIns="0" bIns="0" rIns="0">
            <a:spAutoFit/>
          </a:bodyPr>
          <a:lstStyle/>
          <a:p>
            <a:pPr algn="just">
              <a:lnSpc>
                <a:spcPts val="6259"/>
              </a:lnSpc>
            </a:pPr>
            <a:r>
              <a:rPr lang="en-US" sz="4535" spc="42">
                <a:solidFill>
                  <a:srgbClr val="006FB0"/>
                </a:solidFill>
                <a:latin typeface="TT Rounds Condensed Bold"/>
              </a:rPr>
              <a:t>R$  17.704.024,20</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3"/>
            </a:solidFill>
          </p:spPr>
        </p:sp>
      </p:grpSp>
      <p:sp>
        <p:nvSpPr>
          <p:cNvPr name="Freeform 4" id="4"/>
          <p:cNvSpPr/>
          <p:nvPr/>
        </p:nvSpPr>
        <p:spPr>
          <a:xfrm flipH="false" flipV="false" rot="0">
            <a:off x="676200" y="651150"/>
            <a:ext cx="906600" cy="906600"/>
          </a:xfrm>
          <a:custGeom>
            <a:avLst/>
            <a:gdLst/>
            <a:ahLst/>
            <a:cxnLst/>
            <a:rect r="r" b="b" t="t" l="l"/>
            <a:pathLst>
              <a:path h="906600" w="906600">
                <a:moveTo>
                  <a:pt x="0" y="0"/>
                </a:moveTo>
                <a:lnTo>
                  <a:pt x="906600" y="0"/>
                </a:lnTo>
                <a:lnTo>
                  <a:pt x="906600" y="906600"/>
                </a:lnTo>
                <a:lnTo>
                  <a:pt x="0" y="906600"/>
                </a:lnTo>
                <a:lnTo>
                  <a:pt x="0" y="0"/>
                </a:lnTo>
                <a:close/>
              </a:path>
            </a:pathLst>
          </a:custGeom>
          <a:blipFill>
            <a:blip r:embed="rId3"/>
            <a:stretch>
              <a:fillRect l="0" t="0" r="0" b="0"/>
            </a:stretch>
          </a:blipFill>
        </p:spPr>
      </p:sp>
      <p:sp>
        <p:nvSpPr>
          <p:cNvPr name="Freeform 5" id="5"/>
          <p:cNvSpPr/>
          <p:nvPr/>
        </p:nvSpPr>
        <p:spPr>
          <a:xfrm flipH="false" flipV="false" rot="0">
            <a:off x="12563800" y="651150"/>
            <a:ext cx="5509396" cy="1039100"/>
          </a:xfrm>
          <a:custGeom>
            <a:avLst/>
            <a:gdLst/>
            <a:ahLst/>
            <a:cxnLst/>
            <a:rect r="r" b="b" t="t" l="l"/>
            <a:pathLst>
              <a:path h="1039100" w="5509396">
                <a:moveTo>
                  <a:pt x="0" y="0"/>
                </a:moveTo>
                <a:lnTo>
                  <a:pt x="5509396" y="0"/>
                </a:lnTo>
                <a:lnTo>
                  <a:pt x="5509396" y="1039100"/>
                </a:lnTo>
                <a:lnTo>
                  <a:pt x="0" y="1039100"/>
                </a:lnTo>
                <a:lnTo>
                  <a:pt x="0" y="0"/>
                </a:lnTo>
                <a:close/>
              </a:path>
            </a:pathLst>
          </a:custGeom>
          <a:blipFill>
            <a:blip r:embed="rId4"/>
            <a:stretch>
              <a:fillRect l="0" t="-167436" r="0" b="0"/>
            </a:stretch>
          </a:blipFill>
        </p:spPr>
      </p:sp>
      <p:sp>
        <p:nvSpPr>
          <p:cNvPr name="Freeform 6" id="6"/>
          <p:cNvSpPr/>
          <p:nvPr/>
        </p:nvSpPr>
        <p:spPr>
          <a:xfrm flipH="false" flipV="false" rot="0">
            <a:off x="0" y="0"/>
            <a:ext cx="18288006" cy="123800"/>
          </a:xfrm>
          <a:custGeom>
            <a:avLst/>
            <a:gdLst/>
            <a:ahLst/>
            <a:cxnLst/>
            <a:rect r="r" b="b" t="t" l="l"/>
            <a:pathLst>
              <a:path h="123800" w="18288006">
                <a:moveTo>
                  <a:pt x="0" y="0"/>
                </a:moveTo>
                <a:lnTo>
                  <a:pt x="18288006" y="0"/>
                </a:lnTo>
                <a:lnTo>
                  <a:pt x="18288006" y="123800"/>
                </a:lnTo>
                <a:lnTo>
                  <a:pt x="0" y="123800"/>
                </a:lnTo>
                <a:lnTo>
                  <a:pt x="0" y="0"/>
                </a:lnTo>
                <a:close/>
              </a:path>
            </a:pathLst>
          </a:custGeom>
          <a:blipFill>
            <a:blip r:embed="rId5"/>
            <a:stretch>
              <a:fillRect l="0" t="0" r="0" b="-94750"/>
            </a:stretch>
          </a:blipFill>
        </p:spPr>
      </p:sp>
      <p:sp>
        <p:nvSpPr>
          <p:cNvPr name="TextBox 7" id="7"/>
          <p:cNvSpPr txBox="true"/>
          <p:nvPr/>
        </p:nvSpPr>
        <p:spPr>
          <a:xfrm rot="0">
            <a:off x="1674225" y="1622518"/>
            <a:ext cx="6120150" cy="893445"/>
          </a:xfrm>
          <a:prstGeom prst="rect">
            <a:avLst/>
          </a:prstGeom>
        </p:spPr>
        <p:txBody>
          <a:bodyPr anchor="t" rtlCol="false" tIns="0" lIns="0" bIns="0" rIns="0">
            <a:spAutoFit/>
          </a:bodyPr>
          <a:lstStyle/>
          <a:p>
            <a:pPr algn="l">
              <a:lnSpc>
                <a:spcPts val="6839"/>
              </a:lnSpc>
            </a:pPr>
            <a:r>
              <a:rPr lang="en-US" sz="6000" spc="56">
                <a:solidFill>
                  <a:srgbClr val="006FB0"/>
                </a:solidFill>
                <a:latin typeface="TT Rounds Condensed Bold"/>
              </a:rPr>
              <a:t>Talento Tech</a:t>
            </a:r>
          </a:p>
        </p:txBody>
      </p:sp>
      <p:sp>
        <p:nvSpPr>
          <p:cNvPr name="TextBox 8" id="8"/>
          <p:cNvSpPr txBox="true"/>
          <p:nvPr/>
        </p:nvSpPr>
        <p:spPr>
          <a:xfrm rot="0">
            <a:off x="1674245" y="3302508"/>
            <a:ext cx="14965910" cy="3393567"/>
          </a:xfrm>
          <a:prstGeom prst="rect">
            <a:avLst/>
          </a:prstGeom>
        </p:spPr>
        <p:txBody>
          <a:bodyPr anchor="t" rtlCol="false" tIns="0" lIns="0" bIns="0" rIns="0">
            <a:spAutoFit/>
          </a:bodyPr>
          <a:lstStyle/>
          <a:p>
            <a:pPr algn="just">
              <a:lnSpc>
                <a:spcPts val="3863"/>
              </a:lnSpc>
            </a:pPr>
            <a:r>
              <a:rPr lang="en-US" sz="2799" spc="25">
                <a:solidFill>
                  <a:srgbClr val="006FB0"/>
                </a:solidFill>
                <a:latin typeface="TT Rounds Condensed Bold"/>
              </a:rPr>
              <a:t>Capacitação de 3 mil estudantes de ensino médio e superior da rede pública em Tecnologia da Informação e Comunicação (TIC) ao longo de três anos, com foco nos 50 municípios com os menores Índices IPARDES de Desempenho Municipal.</a:t>
            </a:r>
          </a:p>
          <a:p>
            <a:pPr algn="just">
              <a:lnSpc>
                <a:spcPts val="3863"/>
              </a:lnSpc>
            </a:pPr>
          </a:p>
          <a:p>
            <a:pPr algn="just">
              <a:lnSpc>
                <a:spcPts val="3863"/>
              </a:lnSpc>
            </a:pPr>
            <a:r>
              <a:rPr lang="en-US" sz="2799" spc="26">
                <a:solidFill>
                  <a:srgbClr val="006FB0"/>
                </a:solidFill>
                <a:latin typeface="TT Rounds Condensed Bold"/>
              </a:rPr>
              <a:t>O valor repassado abrangeu itens como aquisição de notebooks para utilização dos estudantes, lousas digitais e projetores multimídia para o desenvolvimento do projeto, aquisição de suporte logístico para o andamento do projeto. </a:t>
            </a:r>
          </a:p>
        </p:txBody>
      </p:sp>
      <p:sp>
        <p:nvSpPr>
          <p:cNvPr name="TextBox 9" id="9"/>
          <p:cNvSpPr txBox="true"/>
          <p:nvPr/>
        </p:nvSpPr>
        <p:spPr>
          <a:xfrm rot="0">
            <a:off x="9129127" y="7512110"/>
            <a:ext cx="3021954" cy="478917"/>
          </a:xfrm>
          <a:prstGeom prst="rect">
            <a:avLst/>
          </a:prstGeom>
        </p:spPr>
        <p:txBody>
          <a:bodyPr anchor="t" rtlCol="false" tIns="0" lIns="0" bIns="0" rIns="0">
            <a:spAutoFit/>
          </a:bodyPr>
          <a:lstStyle/>
          <a:p>
            <a:pPr algn="r">
              <a:lnSpc>
                <a:spcPts val="3863"/>
              </a:lnSpc>
            </a:pPr>
            <a:r>
              <a:rPr lang="en-US" sz="2799" spc="26">
                <a:solidFill>
                  <a:srgbClr val="006FB0"/>
                </a:solidFill>
                <a:latin typeface="TT Rounds Condensed Bold"/>
              </a:rPr>
              <a:t>Valor total</a:t>
            </a:r>
          </a:p>
        </p:txBody>
      </p:sp>
      <p:sp>
        <p:nvSpPr>
          <p:cNvPr name="TextBox 10" id="10"/>
          <p:cNvSpPr txBox="true"/>
          <p:nvPr/>
        </p:nvSpPr>
        <p:spPr>
          <a:xfrm rot="0">
            <a:off x="12351105" y="7269712"/>
            <a:ext cx="4908195" cy="763089"/>
          </a:xfrm>
          <a:prstGeom prst="rect">
            <a:avLst/>
          </a:prstGeom>
        </p:spPr>
        <p:txBody>
          <a:bodyPr anchor="t" rtlCol="false" tIns="0" lIns="0" bIns="0" rIns="0">
            <a:spAutoFit/>
          </a:bodyPr>
          <a:lstStyle/>
          <a:p>
            <a:pPr algn="just">
              <a:lnSpc>
                <a:spcPts val="6259"/>
              </a:lnSpc>
            </a:pPr>
            <a:r>
              <a:rPr lang="en-US" sz="4535" spc="42">
                <a:solidFill>
                  <a:srgbClr val="006FB0"/>
                </a:solidFill>
                <a:latin typeface="TT Rounds Condensed Bold"/>
              </a:rPr>
              <a:t>R$  3.885.093,00</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3"/>
            </a:solidFill>
          </p:spPr>
        </p:sp>
      </p:grpSp>
      <p:sp>
        <p:nvSpPr>
          <p:cNvPr name="Freeform 4" id="4"/>
          <p:cNvSpPr/>
          <p:nvPr/>
        </p:nvSpPr>
        <p:spPr>
          <a:xfrm flipH="false" flipV="false" rot="0">
            <a:off x="676200" y="651150"/>
            <a:ext cx="906600" cy="906600"/>
          </a:xfrm>
          <a:custGeom>
            <a:avLst/>
            <a:gdLst/>
            <a:ahLst/>
            <a:cxnLst/>
            <a:rect r="r" b="b" t="t" l="l"/>
            <a:pathLst>
              <a:path h="906600" w="906600">
                <a:moveTo>
                  <a:pt x="0" y="0"/>
                </a:moveTo>
                <a:lnTo>
                  <a:pt x="906600" y="0"/>
                </a:lnTo>
                <a:lnTo>
                  <a:pt x="906600" y="906600"/>
                </a:lnTo>
                <a:lnTo>
                  <a:pt x="0" y="906600"/>
                </a:lnTo>
                <a:lnTo>
                  <a:pt x="0" y="0"/>
                </a:lnTo>
                <a:close/>
              </a:path>
            </a:pathLst>
          </a:custGeom>
          <a:blipFill>
            <a:blip r:embed="rId3"/>
            <a:stretch>
              <a:fillRect l="0" t="0" r="0" b="0"/>
            </a:stretch>
          </a:blipFill>
        </p:spPr>
      </p:sp>
      <p:sp>
        <p:nvSpPr>
          <p:cNvPr name="Freeform 5" id="5"/>
          <p:cNvSpPr/>
          <p:nvPr/>
        </p:nvSpPr>
        <p:spPr>
          <a:xfrm flipH="false" flipV="false" rot="0">
            <a:off x="12563800" y="651150"/>
            <a:ext cx="5509396" cy="1039100"/>
          </a:xfrm>
          <a:custGeom>
            <a:avLst/>
            <a:gdLst/>
            <a:ahLst/>
            <a:cxnLst/>
            <a:rect r="r" b="b" t="t" l="l"/>
            <a:pathLst>
              <a:path h="1039100" w="5509396">
                <a:moveTo>
                  <a:pt x="0" y="0"/>
                </a:moveTo>
                <a:lnTo>
                  <a:pt x="5509396" y="0"/>
                </a:lnTo>
                <a:lnTo>
                  <a:pt x="5509396" y="1039100"/>
                </a:lnTo>
                <a:lnTo>
                  <a:pt x="0" y="1039100"/>
                </a:lnTo>
                <a:lnTo>
                  <a:pt x="0" y="0"/>
                </a:lnTo>
                <a:close/>
              </a:path>
            </a:pathLst>
          </a:custGeom>
          <a:blipFill>
            <a:blip r:embed="rId4"/>
            <a:stretch>
              <a:fillRect l="0" t="-167436" r="0" b="0"/>
            </a:stretch>
          </a:blipFill>
        </p:spPr>
      </p:sp>
      <p:sp>
        <p:nvSpPr>
          <p:cNvPr name="Freeform 6" id="6"/>
          <p:cNvSpPr/>
          <p:nvPr/>
        </p:nvSpPr>
        <p:spPr>
          <a:xfrm flipH="false" flipV="false" rot="0">
            <a:off x="0" y="0"/>
            <a:ext cx="18288006" cy="123800"/>
          </a:xfrm>
          <a:custGeom>
            <a:avLst/>
            <a:gdLst/>
            <a:ahLst/>
            <a:cxnLst/>
            <a:rect r="r" b="b" t="t" l="l"/>
            <a:pathLst>
              <a:path h="123800" w="18288006">
                <a:moveTo>
                  <a:pt x="0" y="0"/>
                </a:moveTo>
                <a:lnTo>
                  <a:pt x="18288006" y="0"/>
                </a:lnTo>
                <a:lnTo>
                  <a:pt x="18288006" y="123800"/>
                </a:lnTo>
                <a:lnTo>
                  <a:pt x="0" y="123800"/>
                </a:lnTo>
                <a:lnTo>
                  <a:pt x="0" y="0"/>
                </a:lnTo>
                <a:close/>
              </a:path>
            </a:pathLst>
          </a:custGeom>
          <a:blipFill>
            <a:blip r:embed="rId5"/>
            <a:stretch>
              <a:fillRect l="0" t="0" r="0" b="-94750"/>
            </a:stretch>
          </a:blipFill>
        </p:spPr>
      </p:sp>
      <p:sp>
        <p:nvSpPr>
          <p:cNvPr name="TextBox 7" id="7"/>
          <p:cNvSpPr txBox="true"/>
          <p:nvPr/>
        </p:nvSpPr>
        <p:spPr>
          <a:xfrm rot="0">
            <a:off x="1674225" y="1622518"/>
            <a:ext cx="11335631" cy="2626995"/>
          </a:xfrm>
          <a:prstGeom prst="rect">
            <a:avLst/>
          </a:prstGeom>
        </p:spPr>
        <p:txBody>
          <a:bodyPr anchor="t" rtlCol="false" tIns="0" lIns="0" bIns="0" rIns="0">
            <a:spAutoFit/>
          </a:bodyPr>
          <a:lstStyle/>
          <a:p>
            <a:pPr algn="l">
              <a:lnSpc>
                <a:spcPts val="6839"/>
              </a:lnSpc>
            </a:pPr>
            <a:r>
              <a:rPr lang="en-US" sz="6000" spc="56">
                <a:solidFill>
                  <a:srgbClr val="006FB0"/>
                </a:solidFill>
                <a:latin typeface="TT Rounds Condensed Bold"/>
              </a:rPr>
              <a:t>Observatório de Transformação Digital e Gestão Sustentável do Estado do Paraná – OTDGS</a:t>
            </a:r>
          </a:p>
        </p:txBody>
      </p:sp>
      <p:sp>
        <p:nvSpPr>
          <p:cNvPr name="TextBox 8" id="8"/>
          <p:cNvSpPr txBox="true"/>
          <p:nvPr/>
        </p:nvSpPr>
        <p:spPr>
          <a:xfrm rot="0">
            <a:off x="1674225" y="4716238"/>
            <a:ext cx="14965910" cy="3879342"/>
          </a:xfrm>
          <a:prstGeom prst="rect">
            <a:avLst/>
          </a:prstGeom>
        </p:spPr>
        <p:txBody>
          <a:bodyPr anchor="t" rtlCol="false" tIns="0" lIns="0" bIns="0" rIns="0">
            <a:spAutoFit/>
          </a:bodyPr>
          <a:lstStyle/>
          <a:p>
            <a:pPr algn="just">
              <a:lnSpc>
                <a:spcPts val="3863"/>
              </a:lnSpc>
            </a:pPr>
            <a:r>
              <a:rPr lang="en-US" sz="2799" spc="25">
                <a:solidFill>
                  <a:srgbClr val="006FB0"/>
                </a:solidFill>
                <a:latin typeface="TT Rounds Condensed Bold"/>
              </a:rPr>
              <a:t>Os propósitos deste projeto estão relacionados ao estabelecimento de mecanismos de colaboração, comunicação e divulgação dos estudos e desenvolvimentos na área de tecnologia, de forma digital, simplificada, intuitiva e de fácil acesso, assim como para a difusão da inovação e tecnologia fomentando a </a:t>
            </a:r>
            <a:r>
              <a:rPr lang="en-US" sz="2799" spc="25">
                <a:solidFill>
                  <a:srgbClr val="006FB0"/>
                </a:solidFill>
                <a:latin typeface="TT Rounds Condensed Bold"/>
              </a:rPr>
              <a:t>realização e participação em eventos regionais, nacionais e internacionais.</a:t>
            </a:r>
          </a:p>
          <a:p>
            <a:pPr algn="just">
              <a:lnSpc>
                <a:spcPts val="3863"/>
              </a:lnSpc>
            </a:pPr>
          </a:p>
          <a:p>
            <a:pPr algn="just">
              <a:lnSpc>
                <a:spcPts val="3863"/>
              </a:lnSpc>
            </a:pPr>
            <a:r>
              <a:rPr lang="en-US" sz="2799" spc="25">
                <a:solidFill>
                  <a:srgbClr val="006FB0"/>
                </a:solidFill>
                <a:latin typeface="TT Rounds Condensed Bold"/>
              </a:rPr>
              <a:t>O valor foi destinado para bolsa dos Residentes Técnicos, aquisição de material de informática e manutenção e reparo físico para a reforma do Observatório.</a:t>
            </a:r>
          </a:p>
          <a:p>
            <a:pPr algn="just">
              <a:lnSpc>
                <a:spcPts val="3863"/>
              </a:lnSpc>
            </a:pPr>
          </a:p>
        </p:txBody>
      </p:sp>
      <p:sp>
        <p:nvSpPr>
          <p:cNvPr name="TextBox 9" id="9"/>
          <p:cNvSpPr txBox="true"/>
          <p:nvPr/>
        </p:nvSpPr>
        <p:spPr>
          <a:xfrm rot="0">
            <a:off x="9842980" y="8676053"/>
            <a:ext cx="3021954" cy="478917"/>
          </a:xfrm>
          <a:prstGeom prst="rect">
            <a:avLst/>
          </a:prstGeom>
        </p:spPr>
        <p:txBody>
          <a:bodyPr anchor="t" rtlCol="false" tIns="0" lIns="0" bIns="0" rIns="0">
            <a:spAutoFit/>
          </a:bodyPr>
          <a:lstStyle/>
          <a:p>
            <a:pPr algn="r">
              <a:lnSpc>
                <a:spcPts val="3863"/>
              </a:lnSpc>
            </a:pPr>
            <a:r>
              <a:rPr lang="en-US" sz="2799" spc="26">
                <a:solidFill>
                  <a:srgbClr val="006FB0"/>
                </a:solidFill>
                <a:latin typeface="TT Rounds Condensed Bold"/>
              </a:rPr>
              <a:t>Valor total</a:t>
            </a:r>
          </a:p>
        </p:txBody>
      </p:sp>
      <p:sp>
        <p:nvSpPr>
          <p:cNvPr name="TextBox 10" id="10"/>
          <p:cNvSpPr txBox="true"/>
          <p:nvPr/>
        </p:nvSpPr>
        <p:spPr>
          <a:xfrm rot="0">
            <a:off x="13064959" y="8433655"/>
            <a:ext cx="4908195" cy="763089"/>
          </a:xfrm>
          <a:prstGeom prst="rect">
            <a:avLst/>
          </a:prstGeom>
        </p:spPr>
        <p:txBody>
          <a:bodyPr anchor="t" rtlCol="false" tIns="0" lIns="0" bIns="0" rIns="0">
            <a:spAutoFit/>
          </a:bodyPr>
          <a:lstStyle/>
          <a:p>
            <a:pPr algn="just">
              <a:lnSpc>
                <a:spcPts val="6259"/>
              </a:lnSpc>
            </a:pPr>
            <a:r>
              <a:rPr lang="en-US" sz="4535" spc="42">
                <a:solidFill>
                  <a:srgbClr val="006FB0"/>
                </a:solidFill>
                <a:latin typeface="TT Rounds Condensed Bold"/>
              </a:rPr>
              <a:t>R$  838.691,91</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3"/>
            </a:solidFill>
          </p:spPr>
        </p:sp>
      </p:grpSp>
      <p:sp>
        <p:nvSpPr>
          <p:cNvPr name="Freeform 4" id="4"/>
          <p:cNvSpPr/>
          <p:nvPr/>
        </p:nvSpPr>
        <p:spPr>
          <a:xfrm flipH="false" flipV="false" rot="0">
            <a:off x="676200" y="651150"/>
            <a:ext cx="906600" cy="906600"/>
          </a:xfrm>
          <a:custGeom>
            <a:avLst/>
            <a:gdLst/>
            <a:ahLst/>
            <a:cxnLst/>
            <a:rect r="r" b="b" t="t" l="l"/>
            <a:pathLst>
              <a:path h="906600" w="906600">
                <a:moveTo>
                  <a:pt x="0" y="0"/>
                </a:moveTo>
                <a:lnTo>
                  <a:pt x="906600" y="0"/>
                </a:lnTo>
                <a:lnTo>
                  <a:pt x="906600" y="906600"/>
                </a:lnTo>
                <a:lnTo>
                  <a:pt x="0" y="906600"/>
                </a:lnTo>
                <a:lnTo>
                  <a:pt x="0" y="0"/>
                </a:lnTo>
                <a:close/>
              </a:path>
            </a:pathLst>
          </a:custGeom>
          <a:blipFill>
            <a:blip r:embed="rId3"/>
            <a:stretch>
              <a:fillRect l="0" t="0" r="0" b="0"/>
            </a:stretch>
          </a:blipFill>
        </p:spPr>
      </p:sp>
      <p:sp>
        <p:nvSpPr>
          <p:cNvPr name="Freeform 5" id="5"/>
          <p:cNvSpPr/>
          <p:nvPr/>
        </p:nvSpPr>
        <p:spPr>
          <a:xfrm flipH="false" flipV="false" rot="0">
            <a:off x="12563800" y="651150"/>
            <a:ext cx="5509396" cy="1039100"/>
          </a:xfrm>
          <a:custGeom>
            <a:avLst/>
            <a:gdLst/>
            <a:ahLst/>
            <a:cxnLst/>
            <a:rect r="r" b="b" t="t" l="l"/>
            <a:pathLst>
              <a:path h="1039100" w="5509396">
                <a:moveTo>
                  <a:pt x="0" y="0"/>
                </a:moveTo>
                <a:lnTo>
                  <a:pt x="5509396" y="0"/>
                </a:lnTo>
                <a:lnTo>
                  <a:pt x="5509396" y="1039100"/>
                </a:lnTo>
                <a:lnTo>
                  <a:pt x="0" y="1039100"/>
                </a:lnTo>
                <a:lnTo>
                  <a:pt x="0" y="0"/>
                </a:lnTo>
                <a:close/>
              </a:path>
            </a:pathLst>
          </a:custGeom>
          <a:blipFill>
            <a:blip r:embed="rId4"/>
            <a:stretch>
              <a:fillRect l="0" t="-167436" r="0" b="0"/>
            </a:stretch>
          </a:blipFill>
        </p:spPr>
      </p:sp>
      <p:sp>
        <p:nvSpPr>
          <p:cNvPr name="Freeform 6" id="6"/>
          <p:cNvSpPr/>
          <p:nvPr/>
        </p:nvSpPr>
        <p:spPr>
          <a:xfrm flipH="false" flipV="false" rot="0">
            <a:off x="0" y="0"/>
            <a:ext cx="18288006" cy="123800"/>
          </a:xfrm>
          <a:custGeom>
            <a:avLst/>
            <a:gdLst/>
            <a:ahLst/>
            <a:cxnLst/>
            <a:rect r="r" b="b" t="t" l="l"/>
            <a:pathLst>
              <a:path h="123800" w="18288006">
                <a:moveTo>
                  <a:pt x="0" y="0"/>
                </a:moveTo>
                <a:lnTo>
                  <a:pt x="18288006" y="0"/>
                </a:lnTo>
                <a:lnTo>
                  <a:pt x="18288006" y="123800"/>
                </a:lnTo>
                <a:lnTo>
                  <a:pt x="0" y="123800"/>
                </a:lnTo>
                <a:lnTo>
                  <a:pt x="0" y="0"/>
                </a:lnTo>
                <a:close/>
              </a:path>
            </a:pathLst>
          </a:custGeom>
          <a:blipFill>
            <a:blip r:embed="rId5"/>
            <a:stretch>
              <a:fillRect l="0" t="0" r="0" b="-94750"/>
            </a:stretch>
          </a:blipFill>
        </p:spPr>
      </p:sp>
      <p:sp>
        <p:nvSpPr>
          <p:cNvPr name="TextBox 7" id="7"/>
          <p:cNvSpPr txBox="true"/>
          <p:nvPr/>
        </p:nvSpPr>
        <p:spPr>
          <a:xfrm rot="0">
            <a:off x="1674225" y="1622518"/>
            <a:ext cx="11335631" cy="1760220"/>
          </a:xfrm>
          <a:prstGeom prst="rect">
            <a:avLst/>
          </a:prstGeom>
        </p:spPr>
        <p:txBody>
          <a:bodyPr anchor="t" rtlCol="false" tIns="0" lIns="0" bIns="0" rIns="0">
            <a:spAutoFit/>
          </a:bodyPr>
          <a:lstStyle/>
          <a:p>
            <a:pPr algn="l">
              <a:lnSpc>
                <a:spcPts val="6839"/>
              </a:lnSpc>
            </a:pPr>
            <a:r>
              <a:rPr lang="en-US" sz="6000" spc="56">
                <a:solidFill>
                  <a:srgbClr val="006FB0"/>
                </a:solidFill>
                <a:latin typeface="TT Rounds Condensed Bold"/>
              </a:rPr>
              <a:t>Apoio a disseminação e fomento da inovação</a:t>
            </a:r>
          </a:p>
        </p:txBody>
      </p:sp>
      <p:sp>
        <p:nvSpPr>
          <p:cNvPr name="TextBox 8" id="8"/>
          <p:cNvSpPr txBox="true"/>
          <p:nvPr/>
        </p:nvSpPr>
        <p:spPr>
          <a:xfrm rot="0">
            <a:off x="1801751" y="4204025"/>
            <a:ext cx="14965910" cy="2907792"/>
          </a:xfrm>
          <a:prstGeom prst="rect">
            <a:avLst/>
          </a:prstGeom>
        </p:spPr>
        <p:txBody>
          <a:bodyPr anchor="t" rtlCol="false" tIns="0" lIns="0" bIns="0" rIns="0">
            <a:spAutoFit/>
          </a:bodyPr>
          <a:lstStyle/>
          <a:p>
            <a:pPr algn="just">
              <a:lnSpc>
                <a:spcPts val="3863"/>
              </a:lnSpc>
            </a:pPr>
            <a:r>
              <a:rPr lang="en-US" sz="2799" spc="25">
                <a:solidFill>
                  <a:srgbClr val="006FB0"/>
                </a:solidFill>
                <a:latin typeface="TT Rounds Condensed Bold"/>
              </a:rPr>
              <a:t>Valor repassado a fim de incentivar e apoiar a disseminação e fomento da cultura da inovação no Estado da Inovação.</a:t>
            </a:r>
          </a:p>
          <a:p>
            <a:pPr algn="just">
              <a:lnSpc>
                <a:spcPts val="3863"/>
              </a:lnSpc>
            </a:pPr>
          </a:p>
          <a:p>
            <a:pPr algn="just">
              <a:lnSpc>
                <a:spcPts val="3863"/>
              </a:lnSpc>
            </a:pPr>
            <a:r>
              <a:rPr lang="en-US" sz="2799" spc="26">
                <a:solidFill>
                  <a:srgbClr val="006FB0"/>
                </a:solidFill>
                <a:latin typeface="TT Rounds Condensed Bold"/>
              </a:rPr>
              <a:t>Valor utilizado em serviços operacionais nos eventos voltados à cultura da inovação, e também,  com o objetivo de incentivar o eixo governamental a difundir a inovação, participação em missão internacional para fomentar e buscar referência para a inovação no Estado do Paraná. </a:t>
            </a:r>
          </a:p>
        </p:txBody>
      </p:sp>
      <p:sp>
        <p:nvSpPr>
          <p:cNvPr name="TextBox 9" id="9"/>
          <p:cNvSpPr txBox="true"/>
          <p:nvPr/>
        </p:nvSpPr>
        <p:spPr>
          <a:xfrm rot="0">
            <a:off x="9842980" y="7933103"/>
            <a:ext cx="3021954" cy="478917"/>
          </a:xfrm>
          <a:prstGeom prst="rect">
            <a:avLst/>
          </a:prstGeom>
        </p:spPr>
        <p:txBody>
          <a:bodyPr anchor="t" rtlCol="false" tIns="0" lIns="0" bIns="0" rIns="0">
            <a:spAutoFit/>
          </a:bodyPr>
          <a:lstStyle/>
          <a:p>
            <a:pPr algn="r">
              <a:lnSpc>
                <a:spcPts val="3863"/>
              </a:lnSpc>
            </a:pPr>
            <a:r>
              <a:rPr lang="en-US" sz="2799" spc="26">
                <a:solidFill>
                  <a:srgbClr val="006FB0"/>
                </a:solidFill>
                <a:latin typeface="TT Rounds Condensed Bold"/>
              </a:rPr>
              <a:t>Valor total</a:t>
            </a:r>
          </a:p>
        </p:txBody>
      </p:sp>
      <p:sp>
        <p:nvSpPr>
          <p:cNvPr name="TextBox 10" id="10"/>
          <p:cNvSpPr txBox="true"/>
          <p:nvPr/>
        </p:nvSpPr>
        <p:spPr>
          <a:xfrm rot="0">
            <a:off x="13064959" y="7690705"/>
            <a:ext cx="4908195" cy="763089"/>
          </a:xfrm>
          <a:prstGeom prst="rect">
            <a:avLst/>
          </a:prstGeom>
        </p:spPr>
        <p:txBody>
          <a:bodyPr anchor="t" rtlCol="false" tIns="0" lIns="0" bIns="0" rIns="0">
            <a:spAutoFit/>
          </a:bodyPr>
          <a:lstStyle/>
          <a:p>
            <a:pPr algn="just">
              <a:lnSpc>
                <a:spcPts val="6259"/>
              </a:lnSpc>
            </a:pPr>
            <a:r>
              <a:rPr lang="en-US" sz="4535" spc="42">
                <a:solidFill>
                  <a:srgbClr val="006FB0"/>
                </a:solidFill>
                <a:latin typeface="TT Rounds Condensed Bold"/>
              </a:rPr>
              <a:t>R$  729.160,00</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3"/>
            </a:solidFill>
          </p:spPr>
        </p:sp>
      </p:grpSp>
      <p:sp>
        <p:nvSpPr>
          <p:cNvPr name="Freeform 4" id="4"/>
          <p:cNvSpPr/>
          <p:nvPr/>
        </p:nvSpPr>
        <p:spPr>
          <a:xfrm flipH="false" flipV="false" rot="0">
            <a:off x="676200" y="651150"/>
            <a:ext cx="906600" cy="906600"/>
          </a:xfrm>
          <a:custGeom>
            <a:avLst/>
            <a:gdLst/>
            <a:ahLst/>
            <a:cxnLst/>
            <a:rect r="r" b="b" t="t" l="l"/>
            <a:pathLst>
              <a:path h="906600" w="906600">
                <a:moveTo>
                  <a:pt x="0" y="0"/>
                </a:moveTo>
                <a:lnTo>
                  <a:pt x="906600" y="0"/>
                </a:lnTo>
                <a:lnTo>
                  <a:pt x="906600" y="906600"/>
                </a:lnTo>
                <a:lnTo>
                  <a:pt x="0" y="906600"/>
                </a:lnTo>
                <a:lnTo>
                  <a:pt x="0" y="0"/>
                </a:lnTo>
                <a:close/>
              </a:path>
            </a:pathLst>
          </a:custGeom>
          <a:blipFill>
            <a:blip r:embed="rId3"/>
            <a:stretch>
              <a:fillRect l="0" t="0" r="0" b="0"/>
            </a:stretch>
          </a:blipFill>
        </p:spPr>
      </p:sp>
      <p:sp>
        <p:nvSpPr>
          <p:cNvPr name="Freeform 5" id="5"/>
          <p:cNvSpPr/>
          <p:nvPr/>
        </p:nvSpPr>
        <p:spPr>
          <a:xfrm flipH="false" flipV="false" rot="0">
            <a:off x="12563800" y="651150"/>
            <a:ext cx="5509396" cy="1039100"/>
          </a:xfrm>
          <a:custGeom>
            <a:avLst/>
            <a:gdLst/>
            <a:ahLst/>
            <a:cxnLst/>
            <a:rect r="r" b="b" t="t" l="l"/>
            <a:pathLst>
              <a:path h="1039100" w="5509396">
                <a:moveTo>
                  <a:pt x="0" y="0"/>
                </a:moveTo>
                <a:lnTo>
                  <a:pt x="5509396" y="0"/>
                </a:lnTo>
                <a:lnTo>
                  <a:pt x="5509396" y="1039100"/>
                </a:lnTo>
                <a:lnTo>
                  <a:pt x="0" y="1039100"/>
                </a:lnTo>
                <a:lnTo>
                  <a:pt x="0" y="0"/>
                </a:lnTo>
                <a:close/>
              </a:path>
            </a:pathLst>
          </a:custGeom>
          <a:blipFill>
            <a:blip r:embed="rId4"/>
            <a:stretch>
              <a:fillRect l="0" t="-167436" r="0" b="0"/>
            </a:stretch>
          </a:blipFill>
        </p:spPr>
      </p:sp>
      <p:sp>
        <p:nvSpPr>
          <p:cNvPr name="Freeform 6" id="6"/>
          <p:cNvSpPr/>
          <p:nvPr/>
        </p:nvSpPr>
        <p:spPr>
          <a:xfrm flipH="false" flipV="false" rot="0">
            <a:off x="0" y="0"/>
            <a:ext cx="18288006" cy="123800"/>
          </a:xfrm>
          <a:custGeom>
            <a:avLst/>
            <a:gdLst/>
            <a:ahLst/>
            <a:cxnLst/>
            <a:rect r="r" b="b" t="t" l="l"/>
            <a:pathLst>
              <a:path h="123800" w="18288006">
                <a:moveTo>
                  <a:pt x="0" y="0"/>
                </a:moveTo>
                <a:lnTo>
                  <a:pt x="18288006" y="0"/>
                </a:lnTo>
                <a:lnTo>
                  <a:pt x="18288006" y="123800"/>
                </a:lnTo>
                <a:lnTo>
                  <a:pt x="0" y="123800"/>
                </a:lnTo>
                <a:lnTo>
                  <a:pt x="0" y="0"/>
                </a:lnTo>
                <a:close/>
              </a:path>
            </a:pathLst>
          </a:custGeom>
          <a:blipFill>
            <a:blip r:embed="rId5"/>
            <a:stretch>
              <a:fillRect l="0" t="0" r="0" b="-94750"/>
            </a:stretch>
          </a:blipFill>
        </p:spPr>
      </p:sp>
      <p:sp>
        <p:nvSpPr>
          <p:cNvPr name="TextBox 7" id="7"/>
          <p:cNvSpPr txBox="true"/>
          <p:nvPr/>
        </p:nvSpPr>
        <p:spPr>
          <a:xfrm rot="0">
            <a:off x="1674225" y="1622518"/>
            <a:ext cx="11335631" cy="893445"/>
          </a:xfrm>
          <a:prstGeom prst="rect">
            <a:avLst/>
          </a:prstGeom>
        </p:spPr>
        <p:txBody>
          <a:bodyPr anchor="t" rtlCol="false" tIns="0" lIns="0" bIns="0" rIns="0">
            <a:spAutoFit/>
          </a:bodyPr>
          <a:lstStyle/>
          <a:p>
            <a:pPr algn="l">
              <a:lnSpc>
                <a:spcPts val="6839"/>
              </a:lnSpc>
            </a:pPr>
            <a:r>
              <a:rPr lang="en-US" sz="6000" spc="56">
                <a:solidFill>
                  <a:srgbClr val="006FB0"/>
                </a:solidFill>
                <a:latin typeface="TT Rounds Condensed Bold"/>
              </a:rPr>
              <a:t>Aporte FIME/FOMENTO</a:t>
            </a:r>
          </a:p>
        </p:txBody>
      </p:sp>
      <p:sp>
        <p:nvSpPr>
          <p:cNvPr name="TextBox 8" id="8"/>
          <p:cNvSpPr txBox="true"/>
          <p:nvPr/>
        </p:nvSpPr>
        <p:spPr>
          <a:xfrm rot="0">
            <a:off x="1674225" y="4716238"/>
            <a:ext cx="14965910" cy="1936242"/>
          </a:xfrm>
          <a:prstGeom prst="rect">
            <a:avLst/>
          </a:prstGeom>
        </p:spPr>
        <p:txBody>
          <a:bodyPr anchor="t" rtlCol="false" tIns="0" lIns="0" bIns="0" rIns="0">
            <a:spAutoFit/>
          </a:bodyPr>
          <a:lstStyle/>
          <a:p>
            <a:pPr algn="just">
              <a:lnSpc>
                <a:spcPts val="3863"/>
              </a:lnSpc>
            </a:pPr>
            <a:r>
              <a:rPr lang="en-US" sz="2799" spc="25">
                <a:solidFill>
                  <a:srgbClr val="006FB0"/>
                </a:solidFill>
                <a:latin typeface="TT Rounds Condensed Bold"/>
              </a:rPr>
              <a:t>Implementação do projeto “Inova Juro Zero” voltado para empresas no ramo de inovação, para auxílio na redução integral das taxas de linhas de crédito da Finep, por meio do Fundo de Inovação das Microempresas e Empresas de Pequeno Porte do Paraná (Fime-PR). </a:t>
            </a:r>
          </a:p>
          <a:p>
            <a:pPr algn="just">
              <a:lnSpc>
                <a:spcPts val="3863"/>
              </a:lnSpc>
            </a:pPr>
          </a:p>
        </p:txBody>
      </p:sp>
      <p:sp>
        <p:nvSpPr>
          <p:cNvPr name="TextBox 9" id="9"/>
          <p:cNvSpPr txBox="true"/>
          <p:nvPr/>
        </p:nvSpPr>
        <p:spPr>
          <a:xfrm rot="0">
            <a:off x="9271480" y="7933103"/>
            <a:ext cx="3021954" cy="478917"/>
          </a:xfrm>
          <a:prstGeom prst="rect">
            <a:avLst/>
          </a:prstGeom>
        </p:spPr>
        <p:txBody>
          <a:bodyPr anchor="t" rtlCol="false" tIns="0" lIns="0" bIns="0" rIns="0">
            <a:spAutoFit/>
          </a:bodyPr>
          <a:lstStyle/>
          <a:p>
            <a:pPr algn="r">
              <a:lnSpc>
                <a:spcPts val="3863"/>
              </a:lnSpc>
            </a:pPr>
            <a:r>
              <a:rPr lang="en-US" sz="2799" spc="26">
                <a:solidFill>
                  <a:srgbClr val="006FB0"/>
                </a:solidFill>
                <a:latin typeface="TT Rounds Condensed Bold"/>
              </a:rPr>
              <a:t>Valor total</a:t>
            </a:r>
          </a:p>
        </p:txBody>
      </p:sp>
      <p:sp>
        <p:nvSpPr>
          <p:cNvPr name="TextBox 10" id="10"/>
          <p:cNvSpPr txBox="true"/>
          <p:nvPr/>
        </p:nvSpPr>
        <p:spPr>
          <a:xfrm rot="0">
            <a:off x="12493459" y="7690705"/>
            <a:ext cx="4908195" cy="763089"/>
          </a:xfrm>
          <a:prstGeom prst="rect">
            <a:avLst/>
          </a:prstGeom>
        </p:spPr>
        <p:txBody>
          <a:bodyPr anchor="t" rtlCol="false" tIns="0" lIns="0" bIns="0" rIns="0">
            <a:spAutoFit/>
          </a:bodyPr>
          <a:lstStyle/>
          <a:p>
            <a:pPr algn="just">
              <a:lnSpc>
                <a:spcPts val="6259"/>
              </a:lnSpc>
            </a:pPr>
            <a:r>
              <a:rPr lang="en-US" sz="4535" spc="42">
                <a:solidFill>
                  <a:srgbClr val="006FB0"/>
                </a:solidFill>
                <a:latin typeface="TT Rounds Condensed Bold"/>
              </a:rPr>
              <a:t>R$  2.045.975,00</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3"/>
            </a:solidFill>
          </p:spPr>
        </p:sp>
      </p:grpSp>
      <p:sp>
        <p:nvSpPr>
          <p:cNvPr name="Freeform 4" id="4"/>
          <p:cNvSpPr/>
          <p:nvPr/>
        </p:nvSpPr>
        <p:spPr>
          <a:xfrm flipH="false" flipV="false" rot="0">
            <a:off x="676200" y="651150"/>
            <a:ext cx="906600" cy="906600"/>
          </a:xfrm>
          <a:custGeom>
            <a:avLst/>
            <a:gdLst/>
            <a:ahLst/>
            <a:cxnLst/>
            <a:rect r="r" b="b" t="t" l="l"/>
            <a:pathLst>
              <a:path h="906600" w="906600">
                <a:moveTo>
                  <a:pt x="0" y="0"/>
                </a:moveTo>
                <a:lnTo>
                  <a:pt x="906600" y="0"/>
                </a:lnTo>
                <a:lnTo>
                  <a:pt x="906600" y="906600"/>
                </a:lnTo>
                <a:lnTo>
                  <a:pt x="0" y="906600"/>
                </a:lnTo>
                <a:lnTo>
                  <a:pt x="0" y="0"/>
                </a:lnTo>
                <a:close/>
              </a:path>
            </a:pathLst>
          </a:custGeom>
          <a:blipFill>
            <a:blip r:embed="rId3"/>
            <a:stretch>
              <a:fillRect l="0" t="0" r="0" b="0"/>
            </a:stretch>
          </a:blipFill>
        </p:spPr>
      </p:sp>
      <p:sp>
        <p:nvSpPr>
          <p:cNvPr name="Freeform 5" id="5"/>
          <p:cNvSpPr/>
          <p:nvPr/>
        </p:nvSpPr>
        <p:spPr>
          <a:xfrm flipH="false" flipV="false" rot="0">
            <a:off x="12563800" y="651150"/>
            <a:ext cx="5509396" cy="1039100"/>
          </a:xfrm>
          <a:custGeom>
            <a:avLst/>
            <a:gdLst/>
            <a:ahLst/>
            <a:cxnLst/>
            <a:rect r="r" b="b" t="t" l="l"/>
            <a:pathLst>
              <a:path h="1039100" w="5509396">
                <a:moveTo>
                  <a:pt x="0" y="0"/>
                </a:moveTo>
                <a:lnTo>
                  <a:pt x="5509396" y="0"/>
                </a:lnTo>
                <a:lnTo>
                  <a:pt x="5509396" y="1039100"/>
                </a:lnTo>
                <a:lnTo>
                  <a:pt x="0" y="1039100"/>
                </a:lnTo>
                <a:lnTo>
                  <a:pt x="0" y="0"/>
                </a:lnTo>
                <a:close/>
              </a:path>
            </a:pathLst>
          </a:custGeom>
          <a:blipFill>
            <a:blip r:embed="rId4"/>
            <a:stretch>
              <a:fillRect l="0" t="-167436" r="0" b="0"/>
            </a:stretch>
          </a:blipFill>
        </p:spPr>
      </p:sp>
      <p:sp>
        <p:nvSpPr>
          <p:cNvPr name="Freeform 6" id="6"/>
          <p:cNvSpPr/>
          <p:nvPr/>
        </p:nvSpPr>
        <p:spPr>
          <a:xfrm flipH="false" flipV="false" rot="0">
            <a:off x="0" y="0"/>
            <a:ext cx="18288006" cy="123800"/>
          </a:xfrm>
          <a:custGeom>
            <a:avLst/>
            <a:gdLst/>
            <a:ahLst/>
            <a:cxnLst/>
            <a:rect r="r" b="b" t="t" l="l"/>
            <a:pathLst>
              <a:path h="123800" w="18288006">
                <a:moveTo>
                  <a:pt x="0" y="0"/>
                </a:moveTo>
                <a:lnTo>
                  <a:pt x="18288006" y="0"/>
                </a:lnTo>
                <a:lnTo>
                  <a:pt x="18288006" y="123800"/>
                </a:lnTo>
                <a:lnTo>
                  <a:pt x="0" y="123800"/>
                </a:lnTo>
                <a:lnTo>
                  <a:pt x="0" y="0"/>
                </a:lnTo>
                <a:close/>
              </a:path>
            </a:pathLst>
          </a:custGeom>
          <a:blipFill>
            <a:blip r:embed="rId5"/>
            <a:stretch>
              <a:fillRect l="0" t="0" r="0" b="-94750"/>
            </a:stretch>
          </a:blipFill>
        </p:spPr>
      </p:sp>
      <p:graphicFrame>
        <p:nvGraphicFramePr>
          <p:cNvPr name="Table 7" id="7"/>
          <p:cNvGraphicFramePr>
            <a:graphicFrameLocks noGrp="true"/>
          </p:cNvGraphicFramePr>
          <p:nvPr/>
        </p:nvGraphicFramePr>
        <p:xfrm>
          <a:off x="1661045" y="2928688"/>
          <a:ext cx="14965910" cy="4732359"/>
        </p:xfrm>
        <a:graphic>
          <a:graphicData uri="http://schemas.openxmlformats.org/drawingml/2006/table">
            <a:tbl>
              <a:tblPr/>
              <a:tblGrid>
                <a:gridCol w="10021480"/>
                <a:gridCol w="4944430"/>
              </a:tblGrid>
              <a:tr h="939121">
                <a:tc>
                  <a:txBody>
                    <a:bodyPr anchor="t" rtlCol="false"/>
                    <a:lstStyle/>
                    <a:p>
                      <a:pPr algn="l">
                        <a:lnSpc>
                          <a:spcPts val="3640"/>
                        </a:lnSpc>
                        <a:defRPr/>
                      </a:pPr>
                      <a:r>
                        <a:rPr lang="en-US" sz="2600">
                          <a:solidFill>
                            <a:srgbClr val="006FB0"/>
                          </a:solidFill>
                          <a:latin typeface="TT Rounds Condensed Bold"/>
                        </a:rPr>
                        <a:t>Edital de Auxílio a Parque Tecnológicos</a:t>
                      </a:r>
                      <a:endParaRPr lang="en-US" sz="1100"/>
                    </a:p>
                  </a:txBody>
                  <a:tcPr marL="190500" marR="190500" marT="190500" marB="190500" anchor="ctr">
                    <a:lnL cmpd="sng" algn="ctr" cap="flat" w="28575">
                      <a:solidFill>
                        <a:srgbClr val="006FB0"/>
                      </a:solidFill>
                      <a:prstDash val="solid"/>
                      <a:round/>
                      <a:headEnd type="none" w="med" len="med"/>
                      <a:tailEnd type="none" w="med" len="med"/>
                    </a:lnL>
                    <a:lnR cmpd="sng" algn="ctr" cap="flat" w="28575">
                      <a:solidFill>
                        <a:srgbClr val="006FB0"/>
                      </a:solidFill>
                      <a:prstDash val="solid"/>
                      <a:round/>
                      <a:headEnd type="none" w="med" len="med"/>
                      <a:tailEnd type="none" w="med" len="med"/>
                    </a:lnR>
                    <a:lnT cmpd="sng" algn="ctr" cap="flat" w="28575">
                      <a:solidFill>
                        <a:srgbClr val="006FB0"/>
                      </a:solidFill>
                      <a:prstDash val="solid"/>
                      <a:round/>
                      <a:headEnd type="none" w="med" len="med"/>
                      <a:tailEnd type="none" w="med" len="med"/>
                    </a:lnT>
                    <a:lnB cmpd="sng" algn="ctr" cap="flat" w="28575">
                      <a:solidFill>
                        <a:srgbClr val="006FB0"/>
                      </a:solidFill>
                      <a:prstDash val="solid"/>
                      <a:round/>
                      <a:headEnd type="none" w="med" len="med"/>
                      <a:tailEnd type="none" w="med" len="med"/>
                    </a:lnB>
                  </a:tcPr>
                </a:tc>
                <a:tc>
                  <a:txBody>
                    <a:bodyPr anchor="t" rtlCol="false"/>
                    <a:lstStyle/>
                    <a:p>
                      <a:pPr algn="ctr">
                        <a:lnSpc>
                          <a:spcPts val="3640"/>
                        </a:lnSpc>
                        <a:defRPr/>
                      </a:pPr>
                      <a:r>
                        <a:rPr lang="en-US" sz="2600">
                          <a:solidFill>
                            <a:srgbClr val="006FB0"/>
                          </a:solidFill>
                          <a:latin typeface="TT Rounds Condensed Bold"/>
                        </a:rPr>
                        <a:t>R$10.000.000,00</a:t>
                      </a:r>
                      <a:endParaRPr lang="en-US" sz="1100"/>
                    </a:p>
                  </a:txBody>
                  <a:tcPr marL="190500" marR="190500" marT="190500" marB="190500" anchor="ctr">
                    <a:lnL cmpd="sng" algn="ctr" cap="flat" w="28575">
                      <a:solidFill>
                        <a:srgbClr val="006FB0"/>
                      </a:solidFill>
                      <a:prstDash val="solid"/>
                      <a:round/>
                      <a:headEnd type="none" w="med" len="med"/>
                      <a:tailEnd type="none" w="med" len="med"/>
                    </a:lnL>
                    <a:lnR cmpd="sng" algn="ctr" cap="flat" w="28575">
                      <a:solidFill>
                        <a:srgbClr val="006FB0"/>
                      </a:solidFill>
                      <a:prstDash val="solid"/>
                      <a:round/>
                      <a:headEnd type="none" w="med" len="med"/>
                      <a:tailEnd type="none" w="med" len="med"/>
                    </a:lnR>
                    <a:lnT cmpd="sng" algn="ctr" cap="flat" w="28575">
                      <a:solidFill>
                        <a:srgbClr val="006FB0"/>
                      </a:solidFill>
                      <a:prstDash val="solid"/>
                      <a:round/>
                      <a:headEnd type="none" w="med" len="med"/>
                      <a:tailEnd type="none" w="med" len="med"/>
                    </a:lnT>
                    <a:lnB cmpd="sng" algn="ctr" cap="flat" w="19050">
                      <a:solidFill>
                        <a:srgbClr val="006FB0"/>
                      </a:solidFill>
                      <a:prstDash val="solid"/>
                      <a:round/>
                      <a:headEnd type="none" w="med" len="med"/>
                      <a:tailEnd type="none" w="med" len="med"/>
                    </a:lnB>
                  </a:tcPr>
                </a:tc>
              </a:tr>
              <a:tr h="939121">
                <a:tc>
                  <a:txBody>
                    <a:bodyPr anchor="t" rtlCol="false"/>
                    <a:lstStyle/>
                    <a:p>
                      <a:pPr algn="l">
                        <a:lnSpc>
                          <a:spcPts val="3640"/>
                        </a:lnSpc>
                        <a:defRPr/>
                      </a:pPr>
                      <a:r>
                        <a:rPr lang="en-US" sz="2600">
                          <a:solidFill>
                            <a:srgbClr val="006FB0"/>
                          </a:solidFill>
                          <a:latin typeface="TT Rounds Condensed Bold"/>
                        </a:rPr>
                        <a:t>Paraná Faz Ciência</a:t>
                      </a:r>
                      <a:endParaRPr lang="en-US" sz="1100"/>
                    </a:p>
                  </a:txBody>
                  <a:tcPr marL="190500" marR="190500" marT="190500" marB="190500" anchor="ctr">
                    <a:lnL cmpd="sng" algn="ctr" cap="flat" w="28575">
                      <a:solidFill>
                        <a:srgbClr val="006FB0"/>
                      </a:solidFill>
                      <a:prstDash val="solid"/>
                      <a:round/>
                      <a:headEnd type="none" w="med" len="med"/>
                      <a:tailEnd type="none" w="med" len="med"/>
                    </a:lnL>
                    <a:lnR cmpd="sng" algn="ctr" cap="flat" w="19050">
                      <a:solidFill>
                        <a:srgbClr val="006FB0"/>
                      </a:solidFill>
                      <a:prstDash val="solid"/>
                      <a:round/>
                      <a:headEnd type="none" w="med" len="med"/>
                      <a:tailEnd type="none" w="med" len="med"/>
                    </a:lnR>
                    <a:lnT cmpd="sng" algn="ctr" cap="flat" w="28575">
                      <a:solidFill>
                        <a:srgbClr val="006FB0"/>
                      </a:solidFill>
                      <a:prstDash val="solid"/>
                      <a:round/>
                      <a:headEnd type="none" w="med" len="med"/>
                      <a:tailEnd type="none" w="med" len="med"/>
                    </a:lnT>
                    <a:lnB cmpd="sng" algn="ctr" cap="flat" w="28575">
                      <a:solidFill>
                        <a:srgbClr val="006FB0"/>
                      </a:solidFill>
                      <a:prstDash val="solid"/>
                      <a:round/>
                      <a:headEnd type="none" w="med" len="med"/>
                      <a:tailEnd type="none" w="med" len="med"/>
                    </a:lnB>
                  </a:tcPr>
                </a:tc>
                <a:tc>
                  <a:txBody>
                    <a:bodyPr anchor="t" rtlCol="false"/>
                    <a:lstStyle/>
                    <a:p>
                      <a:pPr algn="ctr">
                        <a:lnSpc>
                          <a:spcPts val="3640"/>
                        </a:lnSpc>
                        <a:defRPr/>
                      </a:pPr>
                      <a:r>
                        <a:rPr lang="en-US" sz="2600">
                          <a:solidFill>
                            <a:srgbClr val="006FB0"/>
                          </a:solidFill>
                          <a:latin typeface="TT Rounds Condensed Bold"/>
                        </a:rPr>
                        <a:t>R$ 250.000,00</a:t>
                      </a:r>
                      <a:endParaRPr lang="en-US" sz="1100"/>
                    </a:p>
                  </a:txBody>
                  <a:tcPr marL="190500" marR="190500" marT="190500" marB="190500" anchor="ctr">
                    <a:lnL cmpd="sng" algn="ctr" cap="flat" w="19050">
                      <a:solidFill>
                        <a:srgbClr val="006FB0"/>
                      </a:solidFill>
                      <a:prstDash val="solid"/>
                      <a:round/>
                      <a:headEnd type="none" w="med" len="med"/>
                      <a:tailEnd type="none" w="med" len="med"/>
                    </a:lnL>
                    <a:lnR cmpd="sng" algn="ctr" cap="flat" w="19050">
                      <a:solidFill>
                        <a:srgbClr val="006FB0"/>
                      </a:solidFill>
                      <a:prstDash val="solid"/>
                      <a:round/>
                      <a:headEnd type="none" w="med" len="med"/>
                      <a:tailEnd type="none" w="med" len="med"/>
                    </a:lnR>
                    <a:lnT cmpd="sng" algn="ctr" cap="flat" w="19050">
                      <a:solidFill>
                        <a:srgbClr val="006FB0"/>
                      </a:solidFill>
                      <a:prstDash val="solid"/>
                      <a:round/>
                      <a:headEnd type="none" w="med" len="med"/>
                      <a:tailEnd type="none" w="med" len="med"/>
                    </a:lnT>
                    <a:lnB cmpd="sng" algn="ctr" cap="flat" w="19050">
                      <a:solidFill>
                        <a:srgbClr val="006FB0"/>
                      </a:solidFill>
                      <a:prstDash val="solid"/>
                      <a:round/>
                      <a:headEnd type="none" w="med" len="med"/>
                      <a:tailEnd type="none" w="med" len="med"/>
                    </a:lnB>
                  </a:tcPr>
                </a:tc>
              </a:tr>
              <a:tr h="939121">
                <a:tc>
                  <a:txBody>
                    <a:bodyPr anchor="t" rtlCol="false"/>
                    <a:lstStyle/>
                    <a:p>
                      <a:pPr algn="l">
                        <a:lnSpc>
                          <a:spcPts val="3640"/>
                        </a:lnSpc>
                        <a:defRPr/>
                      </a:pPr>
                      <a:r>
                        <a:rPr lang="en-US" sz="2600">
                          <a:solidFill>
                            <a:srgbClr val="006FB0"/>
                          </a:solidFill>
                          <a:latin typeface="TT Rounds Condensed Bold"/>
                        </a:rPr>
                        <a:t>Empreende Week</a:t>
                      </a:r>
                      <a:endParaRPr lang="en-US" sz="1100"/>
                    </a:p>
                  </a:txBody>
                  <a:tcPr marL="190500" marR="190500" marT="190500" marB="190500" anchor="ctr">
                    <a:lnL cmpd="sng" algn="ctr" cap="flat" w="28575">
                      <a:solidFill>
                        <a:srgbClr val="006FB0"/>
                      </a:solidFill>
                      <a:prstDash val="solid"/>
                      <a:round/>
                      <a:headEnd type="none" w="med" len="med"/>
                      <a:tailEnd type="none" w="med" len="med"/>
                    </a:lnL>
                    <a:lnR cmpd="sng" algn="ctr" cap="flat" w="28575">
                      <a:solidFill>
                        <a:srgbClr val="006FB0"/>
                      </a:solidFill>
                      <a:prstDash val="solid"/>
                      <a:round/>
                      <a:headEnd type="none" w="med" len="med"/>
                      <a:tailEnd type="none" w="med" len="med"/>
                    </a:lnR>
                    <a:lnT cmpd="sng" algn="ctr" cap="flat" w="28575">
                      <a:solidFill>
                        <a:srgbClr val="006FB0"/>
                      </a:solidFill>
                      <a:prstDash val="solid"/>
                      <a:round/>
                      <a:headEnd type="none" w="med" len="med"/>
                      <a:tailEnd type="none" w="med" len="med"/>
                    </a:lnT>
                    <a:lnB cmpd="sng" algn="ctr" cap="flat" w="28575">
                      <a:solidFill>
                        <a:srgbClr val="006FB0"/>
                      </a:solidFill>
                      <a:prstDash val="solid"/>
                      <a:round/>
                      <a:headEnd type="none" w="med" len="med"/>
                      <a:tailEnd type="none" w="med" len="med"/>
                    </a:lnB>
                  </a:tcPr>
                </a:tc>
                <a:tc>
                  <a:txBody>
                    <a:bodyPr anchor="t" rtlCol="false"/>
                    <a:lstStyle/>
                    <a:p>
                      <a:pPr algn="ctr">
                        <a:lnSpc>
                          <a:spcPts val="3640"/>
                        </a:lnSpc>
                        <a:defRPr/>
                      </a:pPr>
                      <a:r>
                        <a:rPr lang="en-US" sz="2600">
                          <a:solidFill>
                            <a:srgbClr val="006FB0"/>
                          </a:solidFill>
                          <a:latin typeface="TT Rounds Condensed Bold"/>
                        </a:rPr>
                        <a:t>R$ 75.000,00</a:t>
                      </a:r>
                      <a:endParaRPr lang="en-US" sz="1100"/>
                    </a:p>
                  </a:txBody>
                  <a:tcPr marL="190500" marR="190500" marT="190500" marB="190500" anchor="ctr">
                    <a:lnL cmpd="sng" algn="ctr" cap="flat" w="28575">
                      <a:solidFill>
                        <a:srgbClr val="006FB0"/>
                      </a:solidFill>
                      <a:prstDash val="solid"/>
                      <a:round/>
                      <a:headEnd type="none" w="med" len="med"/>
                      <a:tailEnd type="none" w="med" len="med"/>
                    </a:lnL>
                    <a:lnR cmpd="sng" algn="ctr" cap="flat" w="28575">
                      <a:solidFill>
                        <a:srgbClr val="006FB0"/>
                      </a:solidFill>
                      <a:prstDash val="solid"/>
                      <a:round/>
                      <a:headEnd type="none" w="med" len="med"/>
                      <a:tailEnd type="none" w="med" len="med"/>
                    </a:lnR>
                    <a:lnT cmpd="sng" algn="ctr" cap="flat" w="19050">
                      <a:solidFill>
                        <a:srgbClr val="006FB0"/>
                      </a:solidFill>
                      <a:prstDash val="solid"/>
                      <a:round/>
                      <a:headEnd type="none" w="med" len="med"/>
                      <a:tailEnd type="none" w="med" len="med"/>
                    </a:lnT>
                    <a:lnB cmpd="sng" algn="ctr" cap="flat" w="28575">
                      <a:solidFill>
                        <a:srgbClr val="006FB0"/>
                      </a:solidFill>
                      <a:prstDash val="solid"/>
                      <a:round/>
                      <a:headEnd type="none" w="med" len="med"/>
                      <a:tailEnd type="none" w="med" len="med"/>
                    </a:lnB>
                  </a:tcPr>
                </a:tc>
              </a:tr>
              <a:tr h="975876">
                <a:tc>
                  <a:txBody>
                    <a:bodyPr anchor="t" rtlCol="false"/>
                    <a:lstStyle/>
                    <a:p>
                      <a:pPr algn="l">
                        <a:lnSpc>
                          <a:spcPts val="3640"/>
                        </a:lnSpc>
                        <a:defRPr/>
                      </a:pPr>
                      <a:r>
                        <a:rPr lang="en-US" sz="2600">
                          <a:solidFill>
                            <a:srgbClr val="006FB0"/>
                          </a:solidFill>
                          <a:latin typeface="TT Rounds Condensed Bold"/>
                        </a:rPr>
                        <a:t>Ideathon </a:t>
                      </a:r>
                      <a:endParaRPr lang="en-US" sz="1100"/>
                    </a:p>
                  </a:txBody>
                  <a:tcPr marL="190500" marR="190500" marT="190500" marB="190500" anchor="ctr">
                    <a:lnL cmpd="sng" algn="ctr" cap="flat" w="28575">
                      <a:solidFill>
                        <a:srgbClr val="006FB0"/>
                      </a:solidFill>
                      <a:prstDash val="solid"/>
                      <a:round/>
                      <a:headEnd type="none" w="med" len="med"/>
                      <a:tailEnd type="none" w="med" len="med"/>
                    </a:lnL>
                    <a:lnR cmpd="sng" algn="ctr" cap="flat" w="28575">
                      <a:solidFill>
                        <a:srgbClr val="006FB0"/>
                      </a:solidFill>
                      <a:prstDash val="solid"/>
                      <a:round/>
                      <a:headEnd type="none" w="med" len="med"/>
                      <a:tailEnd type="none" w="med" len="med"/>
                    </a:lnR>
                    <a:lnT cmpd="sng" algn="ctr" cap="flat" w="28575">
                      <a:solidFill>
                        <a:srgbClr val="006FB0"/>
                      </a:solidFill>
                      <a:prstDash val="solid"/>
                      <a:round/>
                      <a:headEnd type="none" w="med" len="med"/>
                      <a:tailEnd type="none" w="med" len="med"/>
                    </a:lnT>
                    <a:lnB cmpd="sng" algn="ctr" cap="flat" w="28575">
                      <a:solidFill>
                        <a:srgbClr val="006FB0"/>
                      </a:solidFill>
                      <a:prstDash val="solid"/>
                      <a:round/>
                      <a:headEnd type="none" w="med" len="med"/>
                      <a:tailEnd type="none" w="med" len="med"/>
                    </a:lnB>
                  </a:tcPr>
                </a:tc>
                <a:tc>
                  <a:txBody>
                    <a:bodyPr anchor="t" rtlCol="false"/>
                    <a:lstStyle/>
                    <a:p>
                      <a:pPr algn="ctr">
                        <a:lnSpc>
                          <a:spcPts val="3640"/>
                        </a:lnSpc>
                        <a:defRPr/>
                      </a:pPr>
                      <a:r>
                        <a:rPr lang="en-US" sz="2600">
                          <a:solidFill>
                            <a:srgbClr val="006FB0"/>
                          </a:solidFill>
                          <a:latin typeface="TT Rounds Condensed Bold"/>
                        </a:rPr>
                        <a:t>R$ 357.500,00</a:t>
                      </a:r>
                      <a:endParaRPr lang="en-US" sz="1100"/>
                    </a:p>
                  </a:txBody>
                  <a:tcPr marL="190500" marR="190500" marT="190500" marB="190500" anchor="ctr">
                    <a:lnL cmpd="sng" algn="ctr" cap="flat" w="28575">
                      <a:solidFill>
                        <a:srgbClr val="006FB0"/>
                      </a:solidFill>
                      <a:prstDash val="solid"/>
                      <a:round/>
                      <a:headEnd type="none" w="med" len="med"/>
                      <a:tailEnd type="none" w="med" len="med"/>
                    </a:lnL>
                    <a:lnR cmpd="sng" algn="ctr" cap="flat" w="28575">
                      <a:solidFill>
                        <a:srgbClr val="006FB0"/>
                      </a:solidFill>
                      <a:prstDash val="solid"/>
                      <a:round/>
                      <a:headEnd type="none" w="med" len="med"/>
                      <a:tailEnd type="none" w="med" len="med"/>
                    </a:lnR>
                    <a:lnT cmpd="sng" algn="ctr" cap="flat" w="28575">
                      <a:solidFill>
                        <a:srgbClr val="006FB0"/>
                      </a:solidFill>
                      <a:prstDash val="solid"/>
                      <a:round/>
                      <a:headEnd type="none" w="med" len="med"/>
                      <a:tailEnd type="none" w="med" len="med"/>
                    </a:lnT>
                    <a:lnB cmpd="sng" algn="ctr" cap="flat" w="28575">
                      <a:solidFill>
                        <a:srgbClr val="006FB0"/>
                      </a:solidFill>
                      <a:prstDash val="solid"/>
                      <a:round/>
                      <a:headEnd type="none" w="med" len="med"/>
                      <a:tailEnd type="none" w="med" len="med"/>
                    </a:lnB>
                  </a:tcPr>
                </a:tc>
              </a:tr>
              <a:tr h="939121">
                <a:tc>
                  <a:txBody>
                    <a:bodyPr anchor="t" rtlCol="false"/>
                    <a:lstStyle/>
                    <a:p>
                      <a:pPr algn="l">
                        <a:lnSpc>
                          <a:spcPts val="3640"/>
                        </a:lnSpc>
                        <a:defRPr/>
                      </a:pPr>
                      <a:r>
                        <a:rPr lang="en-US" sz="2600">
                          <a:solidFill>
                            <a:srgbClr val="006FB0"/>
                          </a:solidFill>
                          <a:latin typeface="TT Rounds Condensed Bold"/>
                        </a:rPr>
                        <a:t>Projetos a serem executados</a:t>
                      </a:r>
                      <a:endParaRPr lang="en-US" sz="1100"/>
                    </a:p>
                  </a:txBody>
                  <a:tcPr marL="190500" marR="190500" marT="190500" marB="190500" anchor="ctr">
                    <a:lnL cmpd="sng" algn="ctr" cap="flat" w="28575">
                      <a:solidFill>
                        <a:srgbClr val="006FB0"/>
                      </a:solidFill>
                      <a:prstDash val="solid"/>
                      <a:round/>
                      <a:headEnd type="none" w="med" len="med"/>
                      <a:tailEnd type="none" w="med" len="med"/>
                    </a:lnL>
                    <a:lnR cmpd="sng" algn="ctr" cap="flat" w="28575">
                      <a:solidFill>
                        <a:srgbClr val="006FB0"/>
                      </a:solidFill>
                      <a:prstDash val="solid"/>
                      <a:round/>
                      <a:headEnd type="none" w="med" len="med"/>
                      <a:tailEnd type="none" w="med" len="med"/>
                    </a:lnR>
                    <a:lnT cmpd="sng" algn="ctr" cap="flat" w="28575">
                      <a:solidFill>
                        <a:srgbClr val="006FB0"/>
                      </a:solidFill>
                      <a:prstDash val="solid"/>
                      <a:round/>
                      <a:headEnd type="none" w="med" len="med"/>
                      <a:tailEnd type="none" w="med" len="med"/>
                    </a:lnT>
                    <a:lnB cmpd="sng" algn="ctr" cap="flat" w="28575">
                      <a:solidFill>
                        <a:srgbClr val="006FB0"/>
                      </a:solidFill>
                      <a:prstDash val="solid"/>
                      <a:round/>
                      <a:headEnd type="none" w="med" len="med"/>
                      <a:tailEnd type="none" w="med" len="med"/>
                    </a:lnB>
                  </a:tcPr>
                </a:tc>
                <a:tc>
                  <a:txBody>
                    <a:bodyPr anchor="t" rtlCol="false"/>
                    <a:lstStyle/>
                    <a:p>
                      <a:pPr algn="ctr">
                        <a:lnSpc>
                          <a:spcPts val="3640"/>
                        </a:lnSpc>
                        <a:defRPr/>
                      </a:pPr>
                      <a:r>
                        <a:rPr lang="en-US" sz="2600">
                          <a:solidFill>
                            <a:srgbClr val="006FB0"/>
                          </a:solidFill>
                          <a:latin typeface="TT Rounds Condensed Bold"/>
                        </a:rPr>
                        <a:t>R$ 5.574.812,00</a:t>
                      </a:r>
                      <a:endParaRPr lang="en-US" sz="1100"/>
                    </a:p>
                  </a:txBody>
                  <a:tcPr marL="190500" marR="190500" marT="190500" marB="190500" anchor="ctr">
                    <a:lnL cmpd="sng" algn="ctr" cap="flat" w="28575">
                      <a:solidFill>
                        <a:srgbClr val="006FB0"/>
                      </a:solidFill>
                      <a:prstDash val="solid"/>
                      <a:round/>
                      <a:headEnd type="none" w="med" len="med"/>
                      <a:tailEnd type="none" w="med" len="med"/>
                    </a:lnL>
                    <a:lnR cmpd="sng" algn="ctr" cap="flat" w="28575">
                      <a:solidFill>
                        <a:srgbClr val="006FB0"/>
                      </a:solidFill>
                      <a:prstDash val="solid"/>
                      <a:round/>
                      <a:headEnd type="none" w="med" len="med"/>
                      <a:tailEnd type="none" w="med" len="med"/>
                    </a:lnR>
                    <a:lnT cmpd="sng" algn="ctr" cap="flat" w="28575">
                      <a:solidFill>
                        <a:srgbClr val="006FB0"/>
                      </a:solidFill>
                      <a:prstDash val="solid"/>
                      <a:round/>
                      <a:headEnd type="none" w="med" len="med"/>
                      <a:tailEnd type="none" w="med" len="med"/>
                    </a:lnT>
                    <a:lnB cmpd="sng" algn="ctr" cap="flat" w="28575">
                      <a:solidFill>
                        <a:srgbClr val="006FB0"/>
                      </a:solidFill>
                      <a:prstDash val="solid"/>
                      <a:round/>
                      <a:headEnd type="none" w="med" len="med"/>
                      <a:tailEnd type="none" w="med" len="med"/>
                    </a:lnB>
                  </a:tcPr>
                </a:tc>
              </a:tr>
            </a:tbl>
          </a:graphicData>
        </a:graphic>
      </p:graphicFrame>
      <p:sp>
        <p:nvSpPr>
          <p:cNvPr name="TextBox 8" id="8"/>
          <p:cNvSpPr txBox="true"/>
          <p:nvPr/>
        </p:nvSpPr>
        <p:spPr>
          <a:xfrm rot="0">
            <a:off x="1674225" y="1612993"/>
            <a:ext cx="11335631" cy="642366"/>
          </a:xfrm>
          <a:prstGeom prst="rect">
            <a:avLst/>
          </a:prstGeom>
        </p:spPr>
        <p:txBody>
          <a:bodyPr anchor="t" rtlCol="false" tIns="0" lIns="0" bIns="0" rIns="0">
            <a:spAutoFit/>
          </a:bodyPr>
          <a:lstStyle/>
          <a:p>
            <a:pPr algn="l">
              <a:lnSpc>
                <a:spcPts val="4902"/>
              </a:lnSpc>
            </a:pPr>
            <a:r>
              <a:rPr lang="en-US" sz="4300" spc="40">
                <a:solidFill>
                  <a:srgbClr val="006FB0"/>
                </a:solidFill>
                <a:latin typeface="TT Rounds Condensed Bold"/>
              </a:rPr>
              <a:t>Projetos via Fundação Araucária </a:t>
            </a:r>
          </a:p>
        </p:txBody>
      </p:sp>
      <p:sp>
        <p:nvSpPr>
          <p:cNvPr name="TextBox 9" id="9"/>
          <p:cNvSpPr txBox="true"/>
          <p:nvPr/>
        </p:nvSpPr>
        <p:spPr>
          <a:xfrm rot="0">
            <a:off x="8606094" y="9210675"/>
            <a:ext cx="3021954" cy="478917"/>
          </a:xfrm>
          <a:prstGeom prst="rect">
            <a:avLst/>
          </a:prstGeom>
        </p:spPr>
        <p:txBody>
          <a:bodyPr anchor="t" rtlCol="false" tIns="0" lIns="0" bIns="0" rIns="0">
            <a:spAutoFit/>
          </a:bodyPr>
          <a:lstStyle/>
          <a:p>
            <a:pPr algn="r">
              <a:lnSpc>
                <a:spcPts val="3863"/>
              </a:lnSpc>
            </a:pPr>
            <a:r>
              <a:rPr lang="en-US" sz="2799" spc="26">
                <a:solidFill>
                  <a:srgbClr val="006FB0"/>
                </a:solidFill>
                <a:latin typeface="TT Rounds Condensed Bold"/>
              </a:rPr>
              <a:t>Valor total</a:t>
            </a:r>
          </a:p>
        </p:txBody>
      </p:sp>
      <p:sp>
        <p:nvSpPr>
          <p:cNvPr name="TextBox 10" id="10"/>
          <p:cNvSpPr txBox="true"/>
          <p:nvPr/>
        </p:nvSpPr>
        <p:spPr>
          <a:xfrm rot="0">
            <a:off x="11741466" y="8973680"/>
            <a:ext cx="4908195" cy="763089"/>
          </a:xfrm>
          <a:prstGeom prst="rect">
            <a:avLst/>
          </a:prstGeom>
        </p:spPr>
        <p:txBody>
          <a:bodyPr anchor="t" rtlCol="false" tIns="0" lIns="0" bIns="0" rIns="0">
            <a:spAutoFit/>
          </a:bodyPr>
          <a:lstStyle/>
          <a:p>
            <a:pPr algn="just">
              <a:lnSpc>
                <a:spcPts val="6259"/>
              </a:lnSpc>
            </a:pPr>
            <a:r>
              <a:rPr lang="en-US" sz="4535" spc="42">
                <a:solidFill>
                  <a:srgbClr val="006FB0"/>
                </a:solidFill>
                <a:latin typeface="TT Rounds Condensed Bold"/>
              </a:rPr>
              <a:t>R$  17.257.312,00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DAF9QRzyDy8</dc:identifier>
  <dcterms:modified xsi:type="dcterms:W3CDTF">2011-08-01T06:04:30Z</dcterms:modified>
  <cp:revision>1</cp:revision>
  <dc:title>SEI - Prestação de Contas</dc:title>
</cp:coreProperties>
</file>