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6"/>
  </p:notes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TT Rounds Condensed" charset="1" panose="02000506030000020003"/>
      <p:regular r:id="rId10"/>
    </p:embeddedFont>
    <p:embeddedFont>
      <p:font typeface="TT Rounds Condensed Bold" charset="1" panose="02000806030000020003"/>
      <p:regular r:id="rId11"/>
    </p:embeddedFont>
    <p:embeddedFont>
      <p:font typeface="TT Rounds Condensed Italics" charset="1" panose="02000506030000090003"/>
      <p:regular r:id="rId12"/>
    </p:embeddedFont>
    <p:embeddedFont>
      <p:font typeface="TT Rounds Condensed Bold Italics" charset="1" panose="02000806030000090003"/>
      <p:regular r:id="rId13"/>
    </p:embeddedFont>
    <p:embeddedFont>
      <p:font typeface="TT Rounds Condensed Thin" charset="1" panose="02000503020000020003"/>
      <p:regular r:id="rId14"/>
    </p:embeddedFont>
    <p:embeddedFont>
      <p:font typeface="TT Rounds Condensed Thin Italics" charset="1" panose="02000503020000090003"/>
      <p:regular r:id="rId15"/>
    </p:embeddedFont>
    <p:embeddedFont>
      <p:font typeface="TT Rounds Condensed Heavy" charset="1" panose="02000506030000020003"/>
      <p:regular r:id="rId16"/>
    </p:embeddedFont>
    <p:embeddedFont>
      <p:font typeface="TT Rounds Condensed Heavy Italics" charset="1" panose="02000506000000090003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notesMasters/notesMaster1.xml" Type="http://schemas.openxmlformats.org/officeDocument/2006/relationships/notesMaster"/><Relationship Id="rId27" Target="theme/theme2.xml" Type="http://schemas.openxmlformats.org/officeDocument/2006/relationships/theme"/><Relationship Id="rId28" Target="notesSlides/notesSlide1.xml" Type="http://schemas.openxmlformats.org/officeDocument/2006/relationships/notesSlide"/><Relationship Id="rId29" Target="notesSlides/notesSlide2.xml" Type="http://schemas.openxmlformats.org/officeDocument/2006/relationships/notesSlide"/><Relationship Id="rId3" Target="viewProps.xml" Type="http://schemas.openxmlformats.org/officeDocument/2006/relationships/viewProps"/><Relationship Id="rId30" Target="notesSlides/notesSlide3.xml" Type="http://schemas.openxmlformats.org/officeDocument/2006/relationships/notesSlide"/><Relationship Id="rId31" Target="notesSlides/notesSlide4.xml" Type="http://schemas.openxmlformats.org/officeDocument/2006/relationships/notesSlide"/><Relationship Id="rId32" Target="notesSlides/notesSlide5.xml" Type="http://schemas.openxmlformats.org/officeDocument/2006/relationships/notesSlide"/><Relationship Id="rId33" Target="notesSlides/notesSlide6.xml" Type="http://schemas.openxmlformats.org/officeDocument/2006/relationships/notesSlide"/><Relationship Id="rId34" Target="notesSlides/notesSlide7.xml" Type="http://schemas.openxmlformats.org/officeDocument/2006/relationships/notesSlide"/><Relationship Id="rId35" Target="notesSlides/notesSlide8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3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4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5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6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7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8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7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7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7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7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7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4" y="0"/>
            <a:ext cx="18288036" cy="10287002"/>
            <a:chOff x="0" y="0"/>
            <a:chExt cx="24384048" cy="137160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1731826" y="6468541"/>
            <a:ext cx="6108778" cy="3082064"/>
          </a:xfrm>
          <a:custGeom>
            <a:avLst/>
            <a:gdLst/>
            <a:ahLst/>
            <a:cxnLst/>
            <a:rect r="r" b="b" t="t" l="l"/>
            <a:pathLst>
              <a:path h="3082064" w="6108778">
                <a:moveTo>
                  <a:pt x="0" y="0"/>
                </a:moveTo>
                <a:lnTo>
                  <a:pt x="6108778" y="0"/>
                </a:lnTo>
                <a:lnTo>
                  <a:pt x="6108778" y="3082063"/>
                </a:lnTo>
                <a:lnTo>
                  <a:pt x="0" y="3082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674225" y="1062200"/>
            <a:ext cx="9214950" cy="1359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44"/>
              </a:lnSpc>
            </a:pPr>
            <a:r>
              <a:rPr lang="en-US" sz="9600" spc="89">
                <a:solidFill>
                  <a:srgbClr val="FFFFFF"/>
                </a:solidFill>
                <a:latin typeface="TT Rounds Condensed Bold"/>
              </a:rPr>
              <a:t>Plano de Ação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674225" y="7061679"/>
            <a:ext cx="7087350" cy="1359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44"/>
              </a:lnSpc>
            </a:pPr>
            <a:r>
              <a:rPr lang="en-US" sz="9600" spc="89">
                <a:solidFill>
                  <a:srgbClr val="FFFFFF"/>
                </a:solidFill>
                <a:latin typeface="TT Rounds Condensed Bold"/>
              </a:rPr>
              <a:t>2024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76200" y="651150"/>
            <a:ext cx="906600" cy="906600"/>
            <a:chOff x="0" y="0"/>
            <a:chExt cx="1208800" cy="1208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08786" cy="1208786"/>
            </a:xfrm>
            <a:custGeom>
              <a:avLst/>
              <a:gdLst/>
              <a:ahLst/>
              <a:cxnLst/>
              <a:rect r="r" b="b" t="t" l="l"/>
              <a:pathLst>
                <a:path h="1208786" w="1208786">
                  <a:moveTo>
                    <a:pt x="0" y="0"/>
                  </a:moveTo>
                  <a:lnTo>
                    <a:pt x="1208786" y="0"/>
                  </a:lnTo>
                  <a:lnTo>
                    <a:pt x="1208786" y="1208786"/>
                  </a:lnTo>
                  <a:lnTo>
                    <a:pt x="0" y="1208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" b="-1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18288006" cy="123800"/>
            <a:chOff x="0" y="0"/>
            <a:chExt cx="24384008" cy="1650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384000" cy="165100"/>
            </a:xfrm>
            <a:custGeom>
              <a:avLst/>
              <a:gdLst/>
              <a:ahLst/>
              <a:cxnLst/>
              <a:rect r="r" b="b" t="t" l="l"/>
              <a:pathLst>
                <a:path h="1651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5100"/>
                  </a:lnTo>
                  <a:lnTo>
                    <a:pt x="0" y="16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47365" r="0" b="-47345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4204905" y="852001"/>
            <a:ext cx="3054395" cy="1541035"/>
          </a:xfrm>
          <a:custGeom>
            <a:avLst/>
            <a:gdLst/>
            <a:ahLst/>
            <a:cxnLst/>
            <a:rect r="r" b="b" t="t" l="l"/>
            <a:pathLst>
              <a:path h="1541035" w="3054395">
                <a:moveTo>
                  <a:pt x="0" y="0"/>
                </a:moveTo>
                <a:lnTo>
                  <a:pt x="3054395" y="0"/>
                </a:lnTo>
                <a:lnTo>
                  <a:pt x="3054395" y="1541034"/>
                </a:lnTo>
                <a:lnTo>
                  <a:pt x="0" y="15410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674225" y="1641568"/>
            <a:ext cx="11335631" cy="8935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39"/>
              </a:lnSpc>
            </a:pPr>
            <a:r>
              <a:rPr lang="en-US" sz="6000" spc="56">
                <a:solidFill>
                  <a:srgbClr val="006FB0"/>
                </a:solidFill>
                <a:latin typeface="TT Rounds Condensed Bold"/>
              </a:rPr>
              <a:t>Pilares para o ano de 2024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97658" y="4040090"/>
            <a:ext cx="7449492" cy="2012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191"/>
              </a:lnSpc>
              <a:buFont typeface="Arial"/>
              <a:buChar char="•"/>
            </a:pPr>
            <a:r>
              <a:rPr lang="en-US" sz="2799" spc="25">
                <a:solidFill>
                  <a:srgbClr val="006FB0"/>
                </a:solidFill>
                <a:latin typeface="TT Rounds Condensed Bold"/>
              </a:rPr>
              <a:t>A Inovação, a Transformação Digital e a Desburocratização de práticas administrativas direcionadas ao aparato governamental, à estrutura administrativa e ao cidadão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97658" y="7827437"/>
            <a:ext cx="5759241" cy="811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191"/>
              </a:lnSpc>
              <a:buFont typeface="Arial"/>
              <a:buChar char="•"/>
            </a:pPr>
            <a:r>
              <a:rPr lang="en-US" sz="2799" spc="26">
                <a:solidFill>
                  <a:srgbClr val="006FB0"/>
                </a:solidFill>
                <a:latin typeface="TT Rounds Condensed Bold"/>
              </a:rPr>
              <a:t>A Internacionalização de Empresas Inovadoras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723541" y="4014497"/>
            <a:ext cx="6215183" cy="1637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191"/>
              </a:lnSpc>
              <a:buFont typeface="Arial"/>
              <a:buChar char="•"/>
            </a:pPr>
            <a:r>
              <a:rPr lang="en-US" sz="2799" spc="24">
                <a:solidFill>
                  <a:srgbClr val="006FB0"/>
                </a:solidFill>
                <a:latin typeface="TT Rounds Condensed Bold"/>
              </a:rPr>
              <a:t>A Promoção do Desenvolvimento Econômico Sustentável, com especial atenção às cidades com baixo IDH</a:t>
            </a:r>
          </a:p>
          <a:p>
            <a:pPr algn="l">
              <a:lnSpc>
                <a:spcPts val="3538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0723541" y="6237999"/>
            <a:ext cx="7585369" cy="411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191"/>
              </a:lnSpc>
              <a:buFont typeface="Arial"/>
              <a:buChar char="•"/>
            </a:pPr>
            <a:r>
              <a:rPr lang="en-US" sz="2799" spc="25">
                <a:solidFill>
                  <a:srgbClr val="006FB0"/>
                </a:solidFill>
                <a:latin typeface="TT Rounds Condensed Bold"/>
              </a:rPr>
              <a:t>Difusão da Inovação e Tecnologia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723541" y="7474887"/>
            <a:ext cx="7564465" cy="1450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4519" indent="-302260" lvl="1">
              <a:lnSpc>
                <a:spcPts val="3864"/>
              </a:lnSpc>
              <a:spcBef>
                <a:spcPct val="0"/>
              </a:spcBef>
              <a:buFont typeface="Arial"/>
              <a:buChar char="•"/>
            </a:pPr>
            <a:r>
              <a:rPr lang="en-US" sz="2799" spc="26">
                <a:solidFill>
                  <a:srgbClr val="006FB0"/>
                </a:solidFill>
                <a:latin typeface="TT Rounds Condensed Bold"/>
              </a:rPr>
              <a:t>O Desenvolvimento e incentivo de pessoas através do Fomento à Inovação Empreendedora de Base Tecnológica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76200" y="651150"/>
            <a:ext cx="906600" cy="906600"/>
            <a:chOff x="0" y="0"/>
            <a:chExt cx="1208800" cy="1208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08786" cy="1208786"/>
            </a:xfrm>
            <a:custGeom>
              <a:avLst/>
              <a:gdLst/>
              <a:ahLst/>
              <a:cxnLst/>
              <a:rect r="r" b="b" t="t" l="l"/>
              <a:pathLst>
                <a:path h="1208786" w="1208786">
                  <a:moveTo>
                    <a:pt x="0" y="0"/>
                  </a:moveTo>
                  <a:lnTo>
                    <a:pt x="1208786" y="0"/>
                  </a:lnTo>
                  <a:lnTo>
                    <a:pt x="1208786" y="1208786"/>
                  </a:lnTo>
                  <a:lnTo>
                    <a:pt x="0" y="1208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" b="-1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2563800" y="651150"/>
            <a:ext cx="5509396" cy="1039100"/>
            <a:chOff x="0" y="0"/>
            <a:chExt cx="7345861" cy="13854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345807" cy="1385443"/>
            </a:xfrm>
            <a:custGeom>
              <a:avLst/>
              <a:gdLst/>
              <a:ahLst/>
              <a:cxnLst/>
              <a:rect r="r" b="b" t="t" l="l"/>
              <a:pathLst>
                <a:path h="1385443" w="7345807">
                  <a:moveTo>
                    <a:pt x="0" y="0"/>
                  </a:moveTo>
                  <a:lnTo>
                    <a:pt x="7345807" y="0"/>
                  </a:lnTo>
                  <a:lnTo>
                    <a:pt x="7345807" y="1385443"/>
                  </a:lnTo>
                  <a:lnTo>
                    <a:pt x="0" y="1385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67695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0" y="0"/>
            <a:ext cx="18288006" cy="123800"/>
            <a:chOff x="0" y="0"/>
            <a:chExt cx="24384008" cy="16506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384000" cy="165100"/>
            </a:xfrm>
            <a:custGeom>
              <a:avLst/>
              <a:gdLst/>
              <a:ahLst/>
              <a:cxnLst/>
              <a:rect r="r" b="b" t="t" l="l"/>
              <a:pathLst>
                <a:path h="1651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5100"/>
                  </a:lnTo>
                  <a:lnTo>
                    <a:pt x="0" y="16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47365" r="0" b="-47345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1582800" y="2035769"/>
            <a:ext cx="11335631" cy="2306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4000" spc="37">
                <a:solidFill>
                  <a:srgbClr val="006FB0"/>
                </a:solidFill>
                <a:latin typeface="TT Rounds Condensed Bold"/>
              </a:rPr>
              <a:t>A Inovação, a Transformação Digital e a Desburocratização de práticas administrativas direcionadas ao aparato governamental, à estrutura administrativa e ao cidadão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958078" y="7633555"/>
            <a:ext cx="6070698" cy="1788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41"/>
              </a:lnSpc>
            </a:pPr>
            <a:r>
              <a:rPr lang="en-US" sz="3434" spc="31">
                <a:solidFill>
                  <a:srgbClr val="006FB0"/>
                </a:solidFill>
                <a:latin typeface="TT Rounds Condensed Bold"/>
              </a:rPr>
              <a:t>Estimativa de investimento de  32 (trinta e dois) milhões de reais.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16109" y="4709382"/>
            <a:ext cx="14002389" cy="2560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20"/>
              </a:lnSpc>
            </a:pPr>
            <a:r>
              <a:rPr lang="en-US" sz="2985" spc="26">
                <a:solidFill>
                  <a:srgbClr val="006FB0"/>
                </a:solidFill>
                <a:latin typeface="TT Rounds Condensed Bold"/>
              </a:rPr>
              <a:t>Privilegiando a transversalidade temática, em especial nas áreas da educação, saúde, segurança pública, inclusão e assistência social, promovendo também a otimização de processos e fluxos de trabalho e a utilização de novas tecnologias e equipamentos em prol da população, ampliando a acessibilidade e a transparência.</a:t>
            </a:r>
          </a:p>
          <a:p>
            <a:pPr algn="l">
              <a:lnSpc>
                <a:spcPts val="4121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76200" y="651150"/>
            <a:ext cx="906600" cy="906600"/>
            <a:chOff x="0" y="0"/>
            <a:chExt cx="1208800" cy="1208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08786" cy="1208786"/>
            </a:xfrm>
            <a:custGeom>
              <a:avLst/>
              <a:gdLst/>
              <a:ahLst/>
              <a:cxnLst/>
              <a:rect r="r" b="b" t="t" l="l"/>
              <a:pathLst>
                <a:path h="1208786" w="1208786">
                  <a:moveTo>
                    <a:pt x="0" y="0"/>
                  </a:moveTo>
                  <a:lnTo>
                    <a:pt x="1208786" y="0"/>
                  </a:lnTo>
                  <a:lnTo>
                    <a:pt x="1208786" y="1208786"/>
                  </a:lnTo>
                  <a:lnTo>
                    <a:pt x="0" y="1208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" b="-1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2563800" y="651150"/>
            <a:ext cx="5509396" cy="1039100"/>
            <a:chOff x="0" y="0"/>
            <a:chExt cx="7345861" cy="13854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345807" cy="1385443"/>
            </a:xfrm>
            <a:custGeom>
              <a:avLst/>
              <a:gdLst/>
              <a:ahLst/>
              <a:cxnLst/>
              <a:rect r="r" b="b" t="t" l="l"/>
              <a:pathLst>
                <a:path h="1385443" w="7345807">
                  <a:moveTo>
                    <a:pt x="0" y="0"/>
                  </a:moveTo>
                  <a:lnTo>
                    <a:pt x="7345807" y="0"/>
                  </a:lnTo>
                  <a:lnTo>
                    <a:pt x="7345807" y="1385443"/>
                  </a:lnTo>
                  <a:lnTo>
                    <a:pt x="0" y="1385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67695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0" y="0"/>
            <a:ext cx="18288006" cy="123800"/>
            <a:chOff x="0" y="0"/>
            <a:chExt cx="24384008" cy="16506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384000" cy="165100"/>
            </a:xfrm>
            <a:custGeom>
              <a:avLst/>
              <a:gdLst/>
              <a:ahLst/>
              <a:cxnLst/>
              <a:rect r="r" b="b" t="t" l="l"/>
              <a:pathLst>
                <a:path h="1651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5100"/>
                  </a:lnTo>
                  <a:lnTo>
                    <a:pt x="0" y="16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47365" r="0" b="-47345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1674225" y="1641568"/>
            <a:ext cx="11335631" cy="1760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39"/>
              </a:lnSpc>
            </a:pPr>
            <a:r>
              <a:rPr lang="en-US" sz="6000" spc="56">
                <a:solidFill>
                  <a:srgbClr val="006FB0"/>
                </a:solidFill>
                <a:latin typeface="TT Rounds Condensed Bold"/>
              </a:rPr>
              <a:t>A Internacionalização de Empresas Inovadoras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82800" y="4840190"/>
            <a:ext cx="15017684" cy="2201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29"/>
              </a:lnSpc>
            </a:pPr>
            <a:r>
              <a:rPr lang="en-US" sz="3210" spc="25">
                <a:solidFill>
                  <a:srgbClr val="006FB0"/>
                </a:solidFill>
                <a:latin typeface="TT Rounds Condensed Bold"/>
              </a:rPr>
              <a:t>Com o intuito de tornar empresas paranaenses e o Paraná referência mundial no setor. Romper as barreiras internacionais com a inserção de startups - atividades empreendedoras de base tecnológica e inovadora.</a:t>
            </a:r>
          </a:p>
          <a:p>
            <a:pPr algn="just">
              <a:lnSpc>
                <a:spcPts val="4429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0958078" y="7633555"/>
            <a:ext cx="6070698" cy="1188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41"/>
              </a:lnSpc>
            </a:pPr>
            <a:r>
              <a:rPr lang="en-US" sz="3434" spc="31">
                <a:solidFill>
                  <a:srgbClr val="006FB0"/>
                </a:solidFill>
                <a:latin typeface="TT Rounds Condensed Bold"/>
              </a:rPr>
              <a:t>Estimativa de investimento 3 (três) milhões de reais.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76200" y="651150"/>
            <a:ext cx="906600" cy="906600"/>
            <a:chOff x="0" y="0"/>
            <a:chExt cx="1208800" cy="1208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08786" cy="1208786"/>
            </a:xfrm>
            <a:custGeom>
              <a:avLst/>
              <a:gdLst/>
              <a:ahLst/>
              <a:cxnLst/>
              <a:rect r="r" b="b" t="t" l="l"/>
              <a:pathLst>
                <a:path h="1208786" w="1208786">
                  <a:moveTo>
                    <a:pt x="0" y="0"/>
                  </a:moveTo>
                  <a:lnTo>
                    <a:pt x="1208786" y="0"/>
                  </a:lnTo>
                  <a:lnTo>
                    <a:pt x="1208786" y="1208786"/>
                  </a:lnTo>
                  <a:lnTo>
                    <a:pt x="0" y="1208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" b="-1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2563800" y="651150"/>
            <a:ext cx="5509396" cy="1039100"/>
            <a:chOff x="0" y="0"/>
            <a:chExt cx="7345861" cy="13854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345807" cy="1385443"/>
            </a:xfrm>
            <a:custGeom>
              <a:avLst/>
              <a:gdLst/>
              <a:ahLst/>
              <a:cxnLst/>
              <a:rect r="r" b="b" t="t" l="l"/>
              <a:pathLst>
                <a:path h="1385443" w="7345807">
                  <a:moveTo>
                    <a:pt x="0" y="0"/>
                  </a:moveTo>
                  <a:lnTo>
                    <a:pt x="7345807" y="0"/>
                  </a:lnTo>
                  <a:lnTo>
                    <a:pt x="7345807" y="1385443"/>
                  </a:lnTo>
                  <a:lnTo>
                    <a:pt x="0" y="1385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67695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0" y="0"/>
            <a:ext cx="18288006" cy="123800"/>
            <a:chOff x="0" y="0"/>
            <a:chExt cx="24384008" cy="16506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384000" cy="165100"/>
            </a:xfrm>
            <a:custGeom>
              <a:avLst/>
              <a:gdLst/>
              <a:ahLst/>
              <a:cxnLst/>
              <a:rect r="r" b="b" t="t" l="l"/>
              <a:pathLst>
                <a:path h="1651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5100"/>
                  </a:lnTo>
                  <a:lnTo>
                    <a:pt x="0" y="16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47365" r="0" b="-47345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1893565" y="1595850"/>
            <a:ext cx="11335631" cy="2684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4"/>
              </a:lnSpc>
            </a:pPr>
            <a:r>
              <a:rPr lang="en-US" sz="4600" spc="41">
                <a:solidFill>
                  <a:srgbClr val="006FB0"/>
                </a:solidFill>
                <a:latin typeface="TT Rounds Condensed Bold"/>
              </a:rPr>
              <a:t>A Promoção do Desenvolvimento Econômico Sustentável, com especial atenção às cidades com baixo IDH</a:t>
            </a:r>
          </a:p>
          <a:p>
            <a:pPr algn="l">
              <a:lnSpc>
                <a:spcPts val="5814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0958078" y="7633555"/>
            <a:ext cx="6070698" cy="1188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41"/>
              </a:lnSpc>
            </a:pPr>
            <a:r>
              <a:rPr lang="en-US" sz="3434" spc="31">
                <a:solidFill>
                  <a:srgbClr val="006FB0"/>
                </a:solidFill>
                <a:latin typeface="TT Rounds Condensed Bold"/>
              </a:rPr>
              <a:t>Estimativa de investimento de 10 (dez) milhões de reais.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4737957"/>
            <a:ext cx="17259300" cy="1788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40"/>
              </a:lnSpc>
              <a:spcBef>
                <a:spcPct val="0"/>
              </a:spcBef>
            </a:pPr>
            <a:r>
              <a:rPr lang="en-US" sz="3434" spc="32">
                <a:solidFill>
                  <a:srgbClr val="006FB0"/>
                </a:solidFill>
                <a:latin typeface="TT Rounds Condensed Bold"/>
              </a:rPr>
              <a:t>Incorporando recursos inovadores ao cotidiano e promovendo o conceito de cidades inteligentes, fornecendo acesso da inovação e a tecnologia a todos através de iniciativas relevantes.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76200" y="651150"/>
            <a:ext cx="906600" cy="906600"/>
            <a:chOff x="0" y="0"/>
            <a:chExt cx="1208800" cy="1208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08786" cy="1208786"/>
            </a:xfrm>
            <a:custGeom>
              <a:avLst/>
              <a:gdLst/>
              <a:ahLst/>
              <a:cxnLst/>
              <a:rect r="r" b="b" t="t" l="l"/>
              <a:pathLst>
                <a:path h="1208786" w="1208786">
                  <a:moveTo>
                    <a:pt x="0" y="0"/>
                  </a:moveTo>
                  <a:lnTo>
                    <a:pt x="1208786" y="0"/>
                  </a:lnTo>
                  <a:lnTo>
                    <a:pt x="1208786" y="1208786"/>
                  </a:lnTo>
                  <a:lnTo>
                    <a:pt x="0" y="1208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" b="-1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2563800" y="651150"/>
            <a:ext cx="5509396" cy="1039100"/>
            <a:chOff x="0" y="0"/>
            <a:chExt cx="7345861" cy="13854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345807" cy="1385443"/>
            </a:xfrm>
            <a:custGeom>
              <a:avLst/>
              <a:gdLst/>
              <a:ahLst/>
              <a:cxnLst/>
              <a:rect r="r" b="b" t="t" l="l"/>
              <a:pathLst>
                <a:path h="1385443" w="7345807">
                  <a:moveTo>
                    <a:pt x="0" y="0"/>
                  </a:moveTo>
                  <a:lnTo>
                    <a:pt x="7345807" y="0"/>
                  </a:lnTo>
                  <a:lnTo>
                    <a:pt x="7345807" y="1385443"/>
                  </a:lnTo>
                  <a:lnTo>
                    <a:pt x="0" y="1385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67695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0" y="0"/>
            <a:ext cx="18288006" cy="123800"/>
            <a:chOff x="0" y="0"/>
            <a:chExt cx="24384008" cy="16506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384000" cy="165100"/>
            </a:xfrm>
            <a:custGeom>
              <a:avLst/>
              <a:gdLst/>
              <a:ahLst/>
              <a:cxnLst/>
              <a:rect r="r" b="b" t="t" l="l"/>
              <a:pathLst>
                <a:path h="1651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5100"/>
                  </a:lnTo>
                  <a:lnTo>
                    <a:pt x="0" y="16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47365" r="0" b="-47345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1582800" y="2252225"/>
            <a:ext cx="11335631" cy="753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13"/>
              </a:lnSpc>
            </a:pPr>
            <a:r>
              <a:rPr lang="en-US" sz="5100" spc="46">
                <a:solidFill>
                  <a:srgbClr val="006FB0"/>
                </a:solidFill>
                <a:latin typeface="TT Rounds Condensed Bold"/>
              </a:rPr>
              <a:t>Difusão da Inovação e Tecnologia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958078" y="7633555"/>
            <a:ext cx="6070698" cy="1188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41"/>
              </a:lnSpc>
            </a:pPr>
            <a:r>
              <a:rPr lang="en-US" sz="3434" spc="31">
                <a:solidFill>
                  <a:srgbClr val="006FB0"/>
                </a:solidFill>
                <a:latin typeface="TT Rounds Condensed Bold"/>
              </a:rPr>
              <a:t>Estimativa de investimento de  15 (quinze) milhões de reais.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16109" y="4709382"/>
            <a:ext cx="14002389" cy="2746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96"/>
              </a:lnSpc>
            </a:pPr>
            <a:r>
              <a:rPr lang="en-US" sz="3186" spc="28">
                <a:solidFill>
                  <a:srgbClr val="006FB0"/>
                </a:solidFill>
                <a:latin typeface="TT Rounds Condensed Bold"/>
              </a:rPr>
              <a:t>Fortalecer a governança estadual da inovação no Paraná, difundindo a mentalidade de inovação e empreendedorismo tecnológico de maneira democrática (popular). Fomentando e incentivando também a participação em eventos regionais, nacionais e internacionais.</a:t>
            </a:r>
          </a:p>
          <a:p>
            <a:pPr algn="l">
              <a:lnSpc>
                <a:spcPts val="4397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76200" y="651150"/>
            <a:ext cx="906600" cy="906600"/>
            <a:chOff x="0" y="0"/>
            <a:chExt cx="1208800" cy="1208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08786" cy="1208786"/>
            </a:xfrm>
            <a:custGeom>
              <a:avLst/>
              <a:gdLst/>
              <a:ahLst/>
              <a:cxnLst/>
              <a:rect r="r" b="b" t="t" l="l"/>
              <a:pathLst>
                <a:path h="1208786" w="1208786">
                  <a:moveTo>
                    <a:pt x="0" y="0"/>
                  </a:moveTo>
                  <a:lnTo>
                    <a:pt x="1208786" y="0"/>
                  </a:lnTo>
                  <a:lnTo>
                    <a:pt x="1208786" y="1208786"/>
                  </a:lnTo>
                  <a:lnTo>
                    <a:pt x="0" y="1208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" b="-1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2563800" y="651150"/>
            <a:ext cx="5509396" cy="1039100"/>
            <a:chOff x="0" y="0"/>
            <a:chExt cx="7345861" cy="13854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345807" cy="1385443"/>
            </a:xfrm>
            <a:custGeom>
              <a:avLst/>
              <a:gdLst/>
              <a:ahLst/>
              <a:cxnLst/>
              <a:rect r="r" b="b" t="t" l="l"/>
              <a:pathLst>
                <a:path h="1385443" w="7345807">
                  <a:moveTo>
                    <a:pt x="0" y="0"/>
                  </a:moveTo>
                  <a:lnTo>
                    <a:pt x="7345807" y="0"/>
                  </a:lnTo>
                  <a:lnTo>
                    <a:pt x="7345807" y="1385443"/>
                  </a:lnTo>
                  <a:lnTo>
                    <a:pt x="0" y="1385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67695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0" y="0"/>
            <a:ext cx="18288006" cy="123800"/>
            <a:chOff x="0" y="0"/>
            <a:chExt cx="24384008" cy="16506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384000" cy="165100"/>
            </a:xfrm>
            <a:custGeom>
              <a:avLst/>
              <a:gdLst/>
              <a:ahLst/>
              <a:cxnLst/>
              <a:rect r="r" b="b" t="t" l="l"/>
              <a:pathLst>
                <a:path h="1651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5100"/>
                  </a:lnTo>
                  <a:lnTo>
                    <a:pt x="0" y="16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47365" r="0" b="-47345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1582800" y="1991901"/>
            <a:ext cx="11335631" cy="1880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2"/>
              </a:lnSpc>
            </a:pPr>
            <a:r>
              <a:rPr lang="en-US" sz="4300" spc="40">
                <a:solidFill>
                  <a:srgbClr val="006FB0"/>
                </a:solidFill>
                <a:latin typeface="TT Rounds Condensed Bold"/>
              </a:rPr>
              <a:t>O Desenvolvimento e incentivo de pessoas através do Fomento à Inovação Empreendedora de Base Tecnológica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958078" y="7633555"/>
            <a:ext cx="6070698" cy="1188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41"/>
              </a:lnSpc>
            </a:pPr>
            <a:r>
              <a:rPr lang="en-US" sz="3434" spc="31">
                <a:solidFill>
                  <a:srgbClr val="006FB0"/>
                </a:solidFill>
                <a:latin typeface="TT Rounds Condensed Bold"/>
              </a:rPr>
              <a:t>Estimativa de investimento de 27 (vinte e sete) milhões de reais.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16109" y="4709382"/>
            <a:ext cx="14002389" cy="2560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20"/>
              </a:lnSpc>
            </a:pPr>
            <a:r>
              <a:rPr lang="en-US" sz="2985" spc="26">
                <a:solidFill>
                  <a:srgbClr val="006FB0"/>
                </a:solidFill>
                <a:latin typeface="TT Rounds Condensed Bold"/>
              </a:rPr>
              <a:t>O enfoque está na promoção do desenvolvimento do capital humano no Paraná, consolidando uma mentalidade voltada para inovação, também ao empreendedorismo tecnológico e resolução de problemas das cidades, do cidadão, empresas, governos, indústrias e agro, além de fortalecer o fomento ao empreendedorismo paranaense.</a:t>
            </a:r>
          </a:p>
          <a:p>
            <a:pPr algn="l">
              <a:lnSpc>
                <a:spcPts val="4121"/>
              </a:lnSpc>
            </a:pPr>
            <a:r>
              <a:rPr lang="en-US" sz="2986" spc="27">
                <a:solidFill>
                  <a:srgbClr val="006FB0"/>
                </a:solidFill>
                <a:latin typeface="TT Rounds Condensed Bold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4158"/>
            <a:ext cx="18288006" cy="10291156"/>
            <a:chOff x="0" y="0"/>
            <a:chExt cx="24384008" cy="1372154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21587"/>
            </a:xfrm>
            <a:custGeom>
              <a:avLst/>
              <a:gdLst/>
              <a:ahLst/>
              <a:cxnLst/>
              <a:rect r="r" b="b" t="t" l="l"/>
              <a:pathLst>
                <a:path h="13721587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21587"/>
                  </a:lnTo>
                  <a:lnTo>
                    <a:pt x="0" y="13721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0" t="0" r="-2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1200656" y="1438512"/>
            <a:ext cx="7087350" cy="10168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08"/>
              </a:lnSpc>
            </a:pPr>
            <a:r>
              <a:rPr lang="en-US" sz="7200" spc="67">
                <a:solidFill>
                  <a:srgbClr val="FFFFFF"/>
                </a:solidFill>
                <a:latin typeface="TT Rounds Condensed Bold"/>
              </a:rPr>
              <a:t>Obrigada!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41274" y="7243870"/>
            <a:ext cx="8329181" cy="2261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0"/>
              </a:lnSpc>
              <a:spcBef>
                <a:spcPct val="0"/>
              </a:spcBef>
            </a:pPr>
            <a:r>
              <a:rPr lang="en-US" sz="2935" spc="27">
                <a:solidFill>
                  <a:srgbClr val="FFFFFF"/>
                </a:solidFill>
                <a:latin typeface="TT Rounds Condensed Bold"/>
              </a:rPr>
              <a:t>Marcelo Rangel Cruz de Oliveira</a:t>
            </a:r>
          </a:p>
          <a:p>
            <a:pPr algn="ctr">
              <a:lnSpc>
                <a:spcPts val="3498"/>
              </a:lnSpc>
              <a:spcBef>
                <a:spcPct val="0"/>
              </a:spcBef>
            </a:pPr>
            <a:r>
              <a:rPr lang="en-US" sz="2535" spc="22">
                <a:solidFill>
                  <a:srgbClr val="FFFFFF"/>
                </a:solidFill>
                <a:latin typeface="TT Rounds Condensed Bold"/>
              </a:rPr>
              <a:t>Secretário de Estado da Inovação, Modernização e Transformação Digital</a:t>
            </a:r>
          </a:p>
          <a:p>
            <a:pPr algn="ctr">
              <a:lnSpc>
                <a:spcPts val="3498"/>
              </a:lnSpc>
              <a:spcBef>
                <a:spcPct val="0"/>
              </a:spcBef>
            </a:pPr>
            <a:r>
              <a:rPr lang="en-US" sz="2535" spc="22">
                <a:solidFill>
                  <a:srgbClr val="FFFFFF"/>
                </a:solidFill>
                <a:latin typeface="TT Rounds Condensed Bold"/>
              </a:rPr>
              <a:t>Email: marcelo.rangel@inova.pr.gov.br</a:t>
            </a:r>
          </a:p>
          <a:p>
            <a:pPr algn="ctr">
              <a:lnSpc>
                <a:spcPts val="3498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0535400" y="7243870"/>
            <a:ext cx="6877438" cy="1767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0"/>
              </a:lnSpc>
              <a:spcBef>
                <a:spcPct val="0"/>
              </a:spcBef>
            </a:pPr>
            <a:r>
              <a:rPr lang="en-US" sz="2935" spc="27">
                <a:solidFill>
                  <a:srgbClr val="FFFFFF"/>
                </a:solidFill>
                <a:latin typeface="TT Rounds Condensed Bold"/>
              </a:rPr>
              <a:t>Jéssica Ieger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35" spc="22">
                <a:solidFill>
                  <a:srgbClr val="FFFFFF"/>
                </a:solidFill>
                <a:latin typeface="TT Rounds Condensed Bold"/>
              </a:rPr>
              <a:t>Diretora-Geral da Secretaria de Estado da Inovação, 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35" spc="21">
                <a:solidFill>
                  <a:srgbClr val="FFFFFF"/>
                </a:solidFill>
                <a:latin typeface="TT Rounds Condensed Bold"/>
              </a:rPr>
              <a:t>Modernização e Transformação Digital 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35" spc="22">
                <a:solidFill>
                  <a:srgbClr val="FFFFFF"/>
                </a:solidFill>
                <a:latin typeface="TT Rounds Condensed Bold"/>
              </a:rPr>
              <a:t>Email: jessicaieger@inova.pr.gov.br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DAF9nYdF9iQ</dc:identifier>
  <dcterms:modified xsi:type="dcterms:W3CDTF">2011-08-01T06:04:30Z</dcterms:modified>
  <cp:revision>1</cp:revision>
  <dc:title>SEI -  Plano de Ação</dc:title>
</cp:coreProperties>
</file>